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Beth Ellen" pitchFamily="2" charset="0"/>
      <p:regular r:id="rId17"/>
    </p:embeddedFont>
    <p:embeddedFont>
      <p:font typeface="Glacial Indifference" pitchFamily="2" charset="0"/>
      <p:regular r:id="rId18"/>
    </p:embeddedFont>
    <p:embeddedFont>
      <p:font typeface="Glacial Indifference Bold" pitchFamily="2" charset="0"/>
      <p:regular r:id="rId19"/>
      <p:bold r:id="rId20"/>
    </p:embeddedFont>
    <p:embeddedFont>
      <p:font typeface="Glacial Indifference Italics" pitchFamily="2"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audio" Target="../media/media1.m4a"/><Relationship Id="rId16" Type="http://schemas.openxmlformats.org/officeDocument/2006/relationships/image" Target="../media/image13.jpeg"/><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open.spotify.com/episode/3yf94ONgDsNe65FngNf8CM?si=l8gGtyfFRaKW1S_P7Q5-5A&amp;nd=1&amp;dlsi=4da4b9c621d14514" TargetMode="Externa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www.youtube.com/watch?v=xD1muR5Lbzk&amp;ab_channel=Mythology%26FictionExplaine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Freeform 3"/>
          <p:cNvSpPr/>
          <p:nvPr/>
        </p:nvSpPr>
        <p:spPr>
          <a:xfrm>
            <a:off x="2726518" y="-607523"/>
            <a:ext cx="12160173" cy="10395951"/>
          </a:xfrm>
          <a:custGeom>
            <a:avLst/>
            <a:gdLst/>
            <a:ahLst/>
            <a:cxnLst/>
            <a:rect l="l" t="t" r="r" b="b"/>
            <a:pathLst>
              <a:path w="12160173" h="10395951">
                <a:moveTo>
                  <a:pt x="0" y="0"/>
                </a:moveTo>
                <a:lnTo>
                  <a:pt x="12160173" y="0"/>
                </a:lnTo>
                <a:lnTo>
                  <a:pt x="12160173" y="10395951"/>
                </a:lnTo>
                <a:lnTo>
                  <a:pt x="0" y="10395951"/>
                </a:lnTo>
                <a:lnTo>
                  <a:pt x="0" y="0"/>
                </a:lnTo>
                <a:close/>
              </a:path>
            </a:pathLst>
          </a:custGeom>
          <a:blipFill>
            <a:blip r:embed="rId5">
              <a:alphaModFix amt="31000"/>
            </a:blip>
            <a:stretch>
              <a:fillRect b="-19586"/>
            </a:stretch>
          </a:blipFill>
        </p:spPr>
        <p:txBody>
          <a:bodyPr/>
          <a:lstStyle/>
          <a:p>
            <a:endParaRPr lang="en-US"/>
          </a:p>
        </p:txBody>
      </p:sp>
      <p:sp>
        <p:nvSpPr>
          <p:cNvPr id="4" name="Freeform 4"/>
          <p:cNvSpPr/>
          <p:nvPr/>
        </p:nvSpPr>
        <p:spPr>
          <a:xfrm>
            <a:off x="12998106" y="-1402721"/>
            <a:ext cx="6078553" cy="4862842"/>
          </a:xfrm>
          <a:custGeom>
            <a:avLst/>
            <a:gdLst/>
            <a:ahLst/>
            <a:cxnLst/>
            <a:rect l="l" t="t" r="r" b="b"/>
            <a:pathLst>
              <a:path w="6078553" h="4862842">
                <a:moveTo>
                  <a:pt x="0" y="0"/>
                </a:moveTo>
                <a:lnTo>
                  <a:pt x="6078553" y="0"/>
                </a:lnTo>
                <a:lnTo>
                  <a:pt x="6078553" y="4862842"/>
                </a:lnTo>
                <a:lnTo>
                  <a:pt x="0" y="4862842"/>
                </a:lnTo>
                <a:lnTo>
                  <a:pt x="0" y="0"/>
                </a:lnTo>
                <a:close/>
              </a:path>
            </a:pathLst>
          </a:custGeom>
          <a:blipFill>
            <a:blip r:embed="rId6"/>
            <a:stretch>
              <a:fillRect/>
            </a:stretch>
          </a:blipFill>
        </p:spPr>
        <p:txBody>
          <a:bodyPr/>
          <a:lstStyle/>
          <a:p>
            <a:endParaRPr lang="en-US"/>
          </a:p>
        </p:txBody>
      </p:sp>
      <p:sp>
        <p:nvSpPr>
          <p:cNvPr id="5" name="Freeform 5"/>
          <p:cNvSpPr/>
          <p:nvPr/>
        </p:nvSpPr>
        <p:spPr>
          <a:xfrm rot="620690">
            <a:off x="6819184" y="7923607"/>
            <a:ext cx="4726786" cy="4726786"/>
          </a:xfrm>
          <a:custGeom>
            <a:avLst/>
            <a:gdLst/>
            <a:ahLst/>
            <a:cxnLst/>
            <a:rect l="l" t="t" r="r" b="b"/>
            <a:pathLst>
              <a:path w="4726786" h="4726786">
                <a:moveTo>
                  <a:pt x="0" y="0"/>
                </a:moveTo>
                <a:lnTo>
                  <a:pt x="4726786" y="0"/>
                </a:lnTo>
                <a:lnTo>
                  <a:pt x="4726786" y="4726786"/>
                </a:lnTo>
                <a:lnTo>
                  <a:pt x="0" y="4726786"/>
                </a:lnTo>
                <a:lnTo>
                  <a:pt x="0" y="0"/>
                </a:lnTo>
                <a:close/>
              </a:path>
            </a:pathLst>
          </a:custGeom>
          <a:blipFill>
            <a:blip r:embed="rId7"/>
            <a:stretch>
              <a:fillRect t="-34048" b="34048"/>
            </a:stretch>
          </a:blipFill>
        </p:spPr>
        <p:txBody>
          <a:bodyPr/>
          <a:lstStyle/>
          <a:p>
            <a:endParaRPr lang="en-US"/>
          </a:p>
        </p:txBody>
      </p:sp>
      <p:sp>
        <p:nvSpPr>
          <p:cNvPr id="6" name="Freeform 6"/>
          <p:cNvSpPr/>
          <p:nvPr/>
        </p:nvSpPr>
        <p:spPr>
          <a:xfrm>
            <a:off x="-713291" y="-1972191"/>
            <a:ext cx="5097030" cy="5097030"/>
          </a:xfrm>
          <a:custGeom>
            <a:avLst/>
            <a:gdLst/>
            <a:ahLst/>
            <a:cxnLst/>
            <a:rect l="l" t="t" r="r" b="b"/>
            <a:pathLst>
              <a:path w="5097030" h="5097030">
                <a:moveTo>
                  <a:pt x="0" y="0"/>
                </a:moveTo>
                <a:lnTo>
                  <a:pt x="5097031" y="0"/>
                </a:lnTo>
                <a:lnTo>
                  <a:pt x="5097031" y="5097030"/>
                </a:lnTo>
                <a:lnTo>
                  <a:pt x="0" y="5097030"/>
                </a:lnTo>
                <a:lnTo>
                  <a:pt x="0" y="0"/>
                </a:lnTo>
                <a:close/>
              </a:path>
            </a:pathLst>
          </a:custGeom>
          <a:blipFill>
            <a:blip r:embed="rId8"/>
            <a:stretch>
              <a:fillRect t="-15455" b="15455"/>
            </a:stretch>
          </a:blipFill>
        </p:spPr>
        <p:txBody>
          <a:bodyPr/>
          <a:lstStyle/>
          <a:p>
            <a:endParaRPr lang="en-US"/>
          </a:p>
        </p:txBody>
      </p:sp>
      <p:sp>
        <p:nvSpPr>
          <p:cNvPr id="7" name="Freeform 7"/>
          <p:cNvSpPr/>
          <p:nvPr/>
        </p:nvSpPr>
        <p:spPr>
          <a:xfrm rot="5933048">
            <a:off x="-4499408" y="4162613"/>
            <a:ext cx="9918960" cy="4063309"/>
          </a:xfrm>
          <a:custGeom>
            <a:avLst/>
            <a:gdLst/>
            <a:ahLst/>
            <a:cxnLst/>
            <a:rect l="l" t="t" r="r" b="b"/>
            <a:pathLst>
              <a:path w="9918960" h="4063309">
                <a:moveTo>
                  <a:pt x="0" y="0"/>
                </a:moveTo>
                <a:lnTo>
                  <a:pt x="9918960" y="0"/>
                </a:lnTo>
                <a:lnTo>
                  <a:pt x="9918960" y="4063309"/>
                </a:lnTo>
                <a:lnTo>
                  <a:pt x="0" y="4063309"/>
                </a:lnTo>
                <a:lnTo>
                  <a:pt x="0" y="0"/>
                </a:lnTo>
                <a:close/>
              </a:path>
            </a:pathLst>
          </a:custGeom>
          <a:blipFill>
            <a:blip r:embed="rId9"/>
            <a:stretch>
              <a:fillRect b="-49822"/>
            </a:stretch>
          </a:blipFill>
        </p:spPr>
        <p:txBody>
          <a:bodyPr/>
          <a:lstStyle/>
          <a:p>
            <a:endParaRPr lang="en-US"/>
          </a:p>
        </p:txBody>
      </p:sp>
      <p:sp>
        <p:nvSpPr>
          <p:cNvPr id="8" name="Freeform 8"/>
          <p:cNvSpPr/>
          <p:nvPr/>
        </p:nvSpPr>
        <p:spPr>
          <a:xfrm rot="704523">
            <a:off x="-2046616" y="7438153"/>
            <a:ext cx="7411184" cy="3381353"/>
          </a:xfrm>
          <a:custGeom>
            <a:avLst/>
            <a:gdLst/>
            <a:ahLst/>
            <a:cxnLst/>
            <a:rect l="l" t="t" r="r" b="b"/>
            <a:pathLst>
              <a:path w="7411184" h="3381353">
                <a:moveTo>
                  <a:pt x="0" y="0"/>
                </a:moveTo>
                <a:lnTo>
                  <a:pt x="7411183" y="0"/>
                </a:lnTo>
                <a:lnTo>
                  <a:pt x="7411183" y="3381352"/>
                </a:lnTo>
                <a:lnTo>
                  <a:pt x="0" y="3381352"/>
                </a:lnTo>
                <a:lnTo>
                  <a:pt x="0" y="0"/>
                </a:lnTo>
                <a:close/>
              </a:path>
            </a:pathLst>
          </a:custGeom>
          <a:blipFill>
            <a:blip r:embed="rId10"/>
            <a:stretch>
              <a:fillRect/>
            </a:stretch>
          </a:blipFill>
        </p:spPr>
        <p:txBody>
          <a:bodyPr/>
          <a:lstStyle/>
          <a:p>
            <a:endParaRPr lang="en-US"/>
          </a:p>
        </p:txBody>
      </p:sp>
      <p:sp>
        <p:nvSpPr>
          <p:cNvPr id="9" name="Freeform 9"/>
          <p:cNvSpPr/>
          <p:nvPr/>
        </p:nvSpPr>
        <p:spPr>
          <a:xfrm rot="10627675">
            <a:off x="10135722" y="7803089"/>
            <a:ext cx="4036266" cy="3970677"/>
          </a:xfrm>
          <a:custGeom>
            <a:avLst/>
            <a:gdLst/>
            <a:ahLst/>
            <a:cxnLst/>
            <a:rect l="l" t="t" r="r" b="b"/>
            <a:pathLst>
              <a:path w="4036266" h="3970677">
                <a:moveTo>
                  <a:pt x="0" y="0"/>
                </a:moveTo>
                <a:lnTo>
                  <a:pt x="4036267" y="0"/>
                </a:lnTo>
                <a:lnTo>
                  <a:pt x="4036267" y="3970678"/>
                </a:lnTo>
                <a:lnTo>
                  <a:pt x="0" y="3970678"/>
                </a:lnTo>
                <a:lnTo>
                  <a:pt x="0" y="0"/>
                </a:lnTo>
                <a:close/>
              </a:path>
            </a:pathLst>
          </a:custGeom>
          <a:blipFill>
            <a:blip r:embed="rId11"/>
            <a:stretch>
              <a:fillRect/>
            </a:stretch>
          </a:blipFill>
        </p:spPr>
        <p:txBody>
          <a:bodyPr/>
          <a:lstStyle/>
          <a:p>
            <a:endParaRPr lang="en-US"/>
          </a:p>
        </p:txBody>
      </p:sp>
      <p:sp>
        <p:nvSpPr>
          <p:cNvPr id="10" name="Freeform 10"/>
          <p:cNvSpPr/>
          <p:nvPr/>
        </p:nvSpPr>
        <p:spPr>
          <a:xfrm rot="-5721187">
            <a:off x="15168922" y="3129598"/>
            <a:ext cx="5906848" cy="5381209"/>
          </a:xfrm>
          <a:custGeom>
            <a:avLst/>
            <a:gdLst/>
            <a:ahLst/>
            <a:cxnLst/>
            <a:rect l="l" t="t" r="r" b="b"/>
            <a:pathLst>
              <a:path w="5906848" h="5381209">
                <a:moveTo>
                  <a:pt x="0" y="0"/>
                </a:moveTo>
                <a:lnTo>
                  <a:pt x="5906848" y="0"/>
                </a:lnTo>
                <a:lnTo>
                  <a:pt x="5906848" y="5381209"/>
                </a:lnTo>
                <a:lnTo>
                  <a:pt x="0" y="5381209"/>
                </a:lnTo>
                <a:lnTo>
                  <a:pt x="0" y="0"/>
                </a:lnTo>
                <a:close/>
              </a:path>
            </a:pathLst>
          </a:custGeom>
          <a:blipFill>
            <a:blip r:embed="rId12"/>
            <a:stretch>
              <a:fillRect t="-4884" b="-4884"/>
            </a:stretch>
          </a:blipFill>
        </p:spPr>
        <p:txBody>
          <a:bodyPr/>
          <a:lstStyle/>
          <a:p>
            <a:endParaRPr lang="en-US"/>
          </a:p>
        </p:txBody>
      </p:sp>
      <p:sp>
        <p:nvSpPr>
          <p:cNvPr id="11" name="Freeform 11"/>
          <p:cNvSpPr/>
          <p:nvPr/>
        </p:nvSpPr>
        <p:spPr>
          <a:xfrm>
            <a:off x="12734067" y="7564545"/>
            <a:ext cx="6262264" cy="3843464"/>
          </a:xfrm>
          <a:custGeom>
            <a:avLst/>
            <a:gdLst/>
            <a:ahLst/>
            <a:cxnLst/>
            <a:rect l="l" t="t" r="r" b="b"/>
            <a:pathLst>
              <a:path w="6262264" h="3843464">
                <a:moveTo>
                  <a:pt x="0" y="0"/>
                </a:moveTo>
                <a:lnTo>
                  <a:pt x="6262264" y="0"/>
                </a:lnTo>
                <a:lnTo>
                  <a:pt x="6262264" y="3843464"/>
                </a:lnTo>
                <a:lnTo>
                  <a:pt x="0" y="3843464"/>
                </a:lnTo>
                <a:lnTo>
                  <a:pt x="0" y="0"/>
                </a:lnTo>
                <a:close/>
              </a:path>
            </a:pathLst>
          </a:custGeom>
          <a:blipFill>
            <a:blip r:embed="rId9"/>
            <a:stretch>
              <a:fillRect/>
            </a:stretch>
          </a:blipFill>
        </p:spPr>
        <p:txBody>
          <a:bodyPr/>
          <a:lstStyle/>
          <a:p>
            <a:endParaRPr lang="en-US"/>
          </a:p>
        </p:txBody>
      </p:sp>
      <p:sp>
        <p:nvSpPr>
          <p:cNvPr id="12" name="Freeform 12"/>
          <p:cNvSpPr/>
          <p:nvPr/>
        </p:nvSpPr>
        <p:spPr>
          <a:xfrm>
            <a:off x="3554656" y="7853722"/>
            <a:ext cx="4152859" cy="3095255"/>
          </a:xfrm>
          <a:custGeom>
            <a:avLst/>
            <a:gdLst/>
            <a:ahLst/>
            <a:cxnLst/>
            <a:rect l="l" t="t" r="r" b="b"/>
            <a:pathLst>
              <a:path w="4152859" h="3095255">
                <a:moveTo>
                  <a:pt x="0" y="0"/>
                </a:moveTo>
                <a:lnTo>
                  <a:pt x="4152859" y="0"/>
                </a:lnTo>
                <a:lnTo>
                  <a:pt x="4152859" y="3095254"/>
                </a:lnTo>
                <a:lnTo>
                  <a:pt x="0" y="3095254"/>
                </a:lnTo>
                <a:lnTo>
                  <a:pt x="0" y="0"/>
                </a:lnTo>
                <a:close/>
              </a:path>
            </a:pathLst>
          </a:custGeom>
          <a:blipFill>
            <a:blip r:embed="rId13"/>
            <a:stretch>
              <a:fillRect/>
            </a:stretch>
          </a:blipFill>
        </p:spPr>
        <p:txBody>
          <a:bodyPr/>
          <a:lstStyle/>
          <a:p>
            <a:endParaRPr lang="en-US"/>
          </a:p>
        </p:txBody>
      </p:sp>
      <p:sp>
        <p:nvSpPr>
          <p:cNvPr id="13" name="Freeform 13"/>
          <p:cNvSpPr/>
          <p:nvPr/>
        </p:nvSpPr>
        <p:spPr>
          <a:xfrm rot="-10800000">
            <a:off x="4518787" y="-1210370"/>
            <a:ext cx="9327580" cy="4255708"/>
          </a:xfrm>
          <a:custGeom>
            <a:avLst/>
            <a:gdLst/>
            <a:ahLst/>
            <a:cxnLst/>
            <a:rect l="l" t="t" r="r" b="b"/>
            <a:pathLst>
              <a:path w="9327580" h="4255708">
                <a:moveTo>
                  <a:pt x="0" y="0"/>
                </a:moveTo>
                <a:lnTo>
                  <a:pt x="9327579" y="0"/>
                </a:lnTo>
                <a:lnTo>
                  <a:pt x="9327579" y="4255709"/>
                </a:lnTo>
                <a:lnTo>
                  <a:pt x="0" y="4255709"/>
                </a:lnTo>
                <a:lnTo>
                  <a:pt x="0" y="0"/>
                </a:lnTo>
                <a:close/>
              </a:path>
            </a:pathLst>
          </a:custGeom>
          <a:blipFill>
            <a:blip r:embed="rId10"/>
            <a:stretch>
              <a:fillRect/>
            </a:stretch>
          </a:blipFill>
        </p:spPr>
        <p:txBody>
          <a:bodyPr/>
          <a:lstStyle/>
          <a:p>
            <a:endParaRPr lang="en-US"/>
          </a:p>
        </p:txBody>
      </p:sp>
      <p:sp>
        <p:nvSpPr>
          <p:cNvPr id="14" name="Freeform 14"/>
          <p:cNvSpPr/>
          <p:nvPr/>
        </p:nvSpPr>
        <p:spPr>
          <a:xfrm rot="1433827">
            <a:off x="3257161" y="-1359260"/>
            <a:ext cx="3122835" cy="3122835"/>
          </a:xfrm>
          <a:custGeom>
            <a:avLst/>
            <a:gdLst/>
            <a:ahLst/>
            <a:cxnLst/>
            <a:rect l="l" t="t" r="r" b="b"/>
            <a:pathLst>
              <a:path w="3122835" h="3122835">
                <a:moveTo>
                  <a:pt x="0" y="0"/>
                </a:moveTo>
                <a:lnTo>
                  <a:pt x="3122835" y="0"/>
                </a:lnTo>
                <a:lnTo>
                  <a:pt x="3122835" y="3122835"/>
                </a:lnTo>
                <a:lnTo>
                  <a:pt x="0" y="3122835"/>
                </a:lnTo>
                <a:lnTo>
                  <a:pt x="0" y="0"/>
                </a:lnTo>
                <a:close/>
              </a:path>
            </a:pathLst>
          </a:custGeom>
          <a:blipFill>
            <a:blip r:embed="rId14"/>
            <a:stretch>
              <a:fillRect t="-3831" b="3831"/>
            </a:stretch>
          </a:blipFill>
        </p:spPr>
        <p:txBody>
          <a:bodyPr/>
          <a:lstStyle/>
          <a:p>
            <a:endParaRPr lang="en-US"/>
          </a:p>
        </p:txBody>
      </p:sp>
      <p:sp>
        <p:nvSpPr>
          <p:cNvPr id="15" name="Freeform 15"/>
          <p:cNvSpPr/>
          <p:nvPr/>
        </p:nvSpPr>
        <p:spPr>
          <a:xfrm rot="-170278">
            <a:off x="11695282" y="-1250126"/>
            <a:ext cx="3360564" cy="3360564"/>
          </a:xfrm>
          <a:custGeom>
            <a:avLst/>
            <a:gdLst/>
            <a:ahLst/>
            <a:cxnLst/>
            <a:rect l="l" t="t" r="r" b="b"/>
            <a:pathLst>
              <a:path w="3360564" h="3360564">
                <a:moveTo>
                  <a:pt x="0" y="0"/>
                </a:moveTo>
                <a:lnTo>
                  <a:pt x="3360563" y="0"/>
                </a:lnTo>
                <a:lnTo>
                  <a:pt x="3360563" y="3360564"/>
                </a:lnTo>
                <a:lnTo>
                  <a:pt x="0" y="3360564"/>
                </a:lnTo>
                <a:lnTo>
                  <a:pt x="0" y="0"/>
                </a:lnTo>
                <a:close/>
              </a:path>
            </a:pathLst>
          </a:custGeom>
          <a:blipFill>
            <a:blip r:embed="rId15"/>
            <a:stretch>
              <a:fillRect l="-4374" r="4374"/>
            </a:stretch>
          </a:blipFill>
        </p:spPr>
        <p:txBody>
          <a:bodyPr/>
          <a:lstStyle/>
          <a:p>
            <a:endParaRPr lang="en-US"/>
          </a:p>
        </p:txBody>
      </p:sp>
      <p:sp>
        <p:nvSpPr>
          <p:cNvPr id="16" name="Freeform 16"/>
          <p:cNvSpPr/>
          <p:nvPr/>
        </p:nvSpPr>
        <p:spPr>
          <a:xfrm rot="-7214484">
            <a:off x="8219331" y="-1039964"/>
            <a:ext cx="2155359" cy="2155359"/>
          </a:xfrm>
          <a:custGeom>
            <a:avLst/>
            <a:gdLst/>
            <a:ahLst/>
            <a:cxnLst/>
            <a:rect l="l" t="t" r="r" b="b"/>
            <a:pathLst>
              <a:path w="2155359" h="2155359">
                <a:moveTo>
                  <a:pt x="0" y="0"/>
                </a:moveTo>
                <a:lnTo>
                  <a:pt x="2155360" y="0"/>
                </a:lnTo>
                <a:lnTo>
                  <a:pt x="2155360" y="2155360"/>
                </a:lnTo>
                <a:lnTo>
                  <a:pt x="0" y="2155360"/>
                </a:lnTo>
                <a:lnTo>
                  <a:pt x="0" y="0"/>
                </a:lnTo>
                <a:close/>
              </a:path>
            </a:pathLst>
          </a:custGeom>
          <a:blipFill>
            <a:blip r:embed="rId16"/>
            <a:stretch>
              <a:fillRect l="-44540" r="44540"/>
            </a:stretch>
          </a:blipFill>
        </p:spPr>
        <p:txBody>
          <a:bodyPr/>
          <a:lstStyle/>
          <a:p>
            <a:endParaRPr lang="en-US"/>
          </a:p>
        </p:txBody>
      </p:sp>
      <p:sp>
        <p:nvSpPr>
          <p:cNvPr id="17" name="TextBox 17"/>
          <p:cNvSpPr txBox="1"/>
          <p:nvPr/>
        </p:nvSpPr>
        <p:spPr>
          <a:xfrm>
            <a:off x="141134" y="3633469"/>
            <a:ext cx="18005731" cy="1510031"/>
          </a:xfrm>
          <a:prstGeom prst="rect">
            <a:avLst/>
          </a:prstGeom>
        </p:spPr>
        <p:txBody>
          <a:bodyPr lIns="0" tIns="0" rIns="0" bIns="0" rtlCol="0" anchor="t">
            <a:spAutoFit/>
          </a:bodyPr>
          <a:lstStyle/>
          <a:p>
            <a:pPr algn="ctr">
              <a:lnSpc>
                <a:spcPts val="12319"/>
              </a:lnSpc>
            </a:pPr>
            <a:r>
              <a:rPr lang="en-US" sz="8799">
                <a:solidFill>
                  <a:srgbClr val="000000"/>
                </a:solidFill>
                <a:latin typeface="Beth Ellen"/>
                <a:ea typeface="Beth Ellen"/>
                <a:cs typeface="Beth Ellen"/>
                <a:sym typeface="Beth Ellen"/>
              </a:rPr>
              <a:t>Media Strategies</a:t>
            </a:r>
          </a:p>
        </p:txBody>
      </p:sp>
      <p:sp>
        <p:nvSpPr>
          <p:cNvPr id="18" name="TextBox 18"/>
          <p:cNvSpPr txBox="1"/>
          <p:nvPr/>
        </p:nvSpPr>
        <p:spPr>
          <a:xfrm>
            <a:off x="5007412" y="6015200"/>
            <a:ext cx="7990694" cy="580390"/>
          </a:xfrm>
          <a:prstGeom prst="rect">
            <a:avLst/>
          </a:prstGeom>
        </p:spPr>
        <p:txBody>
          <a:bodyPr lIns="0" tIns="0" rIns="0" bIns="0" rtlCol="0" anchor="t">
            <a:spAutoFit/>
          </a:bodyPr>
          <a:lstStyle/>
          <a:p>
            <a:pPr algn="ctr">
              <a:lnSpc>
                <a:spcPts val="4759"/>
              </a:lnSpc>
            </a:pPr>
            <a:r>
              <a:rPr lang="en-US" sz="3399" spc="84">
                <a:solidFill>
                  <a:srgbClr val="000000"/>
                </a:solidFill>
                <a:latin typeface="Glacial Indifference"/>
                <a:ea typeface="Glacial Indifference"/>
                <a:cs typeface="Glacial Indifference"/>
                <a:sym typeface="Glacial Indifference"/>
              </a:rPr>
              <a:t>Megan VanderMeer</a:t>
            </a:r>
          </a:p>
        </p:txBody>
      </p:sp>
      <p:pic>
        <p:nvPicPr>
          <p:cNvPr id="19" name="Picture 19">
            <a:hlinkClick r:id="" action="ppaction://media"/>
          </p:cNvPr>
          <p:cNvPicPr>
            <a:picLocks noChangeAspect="1"/>
          </p:cNvPicPr>
          <p:nvPr>
            <a:audioFile r:link="rId2"/>
            <p:extLst>
              <p:ext uri="{DAA4B4D4-6D71-4841-9C94-3DE7FCFB9230}">
                <p14:media xmlns:p14="http://schemas.microsoft.com/office/powerpoint/2010/main" r:embed="rId1">
                  <p14:fade in="300"/>
                </p14:media>
              </p:ext>
            </p:extLst>
          </p:nvPr>
        </p:nvPicPr>
        <p:blipFill>
          <a:blip r:embed="rId17"/>
          <a:stretch>
            <a:fillRect/>
          </a:stretch>
        </p:blipFill>
        <p:spPr>
          <a:xfrm>
            <a:off x="3000178" y="5446059"/>
            <a:ext cx="1028700" cy="1028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7"/>
                <p:tgtEl>
                  <p:spTgt spid="19"/>
                </p:tgtEl>
              </p:cBhvr>
            </p:cmd>
            <p:audio>
              <p:cMediaNode vol="20000" numSld="999" showWhenStopped="0">
                <p:cTn id="8"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0299593" y="833838"/>
            <a:ext cx="8502150" cy="8619323"/>
          </a:xfrm>
          <a:custGeom>
            <a:avLst/>
            <a:gdLst/>
            <a:ahLst/>
            <a:cxnLst/>
            <a:rect l="l" t="t" r="r" b="b"/>
            <a:pathLst>
              <a:path w="8502150" h="8619323">
                <a:moveTo>
                  <a:pt x="0" y="0"/>
                </a:moveTo>
                <a:lnTo>
                  <a:pt x="8502150" y="0"/>
                </a:lnTo>
                <a:lnTo>
                  <a:pt x="8502150" y="8619324"/>
                </a:lnTo>
                <a:lnTo>
                  <a:pt x="0" y="8619324"/>
                </a:lnTo>
                <a:lnTo>
                  <a:pt x="0" y="0"/>
                </a:lnTo>
                <a:close/>
              </a:path>
            </a:pathLst>
          </a:custGeom>
          <a:blipFill>
            <a:blip r:embed="rId3">
              <a:alphaModFix amt="32999"/>
            </a:blip>
            <a:stretch>
              <a:fillRect t="-423" b="-423"/>
            </a:stretch>
          </a:blipFill>
        </p:spPr>
        <p:txBody>
          <a:bodyPr/>
          <a:lstStyle/>
          <a:p>
            <a:endParaRPr lang="en-US"/>
          </a:p>
        </p:txBody>
      </p:sp>
      <p:sp>
        <p:nvSpPr>
          <p:cNvPr id="4" name="Freeform 4"/>
          <p:cNvSpPr/>
          <p:nvPr/>
        </p:nvSpPr>
        <p:spPr>
          <a:xfrm>
            <a:off x="-84060" y="0"/>
            <a:ext cx="11278179" cy="10781343"/>
          </a:xfrm>
          <a:custGeom>
            <a:avLst/>
            <a:gdLst/>
            <a:ahLst/>
            <a:cxnLst/>
            <a:rect l="l" t="t" r="r" b="b"/>
            <a:pathLst>
              <a:path w="11278179" h="10781343">
                <a:moveTo>
                  <a:pt x="0" y="0"/>
                </a:moveTo>
                <a:lnTo>
                  <a:pt x="11278178" y="0"/>
                </a:lnTo>
                <a:lnTo>
                  <a:pt x="11278178" y="10781343"/>
                </a:lnTo>
                <a:lnTo>
                  <a:pt x="0" y="10781343"/>
                </a:lnTo>
                <a:lnTo>
                  <a:pt x="0" y="0"/>
                </a:lnTo>
                <a:close/>
              </a:path>
            </a:pathLst>
          </a:custGeom>
          <a:blipFill>
            <a:blip r:embed="rId4"/>
            <a:stretch>
              <a:fillRect l="-16947" r="-26265"/>
            </a:stretch>
          </a:blipFill>
        </p:spPr>
        <p:txBody>
          <a:bodyPr/>
          <a:lstStyle/>
          <a:p>
            <a:endParaRPr lang="en-US"/>
          </a:p>
        </p:txBody>
      </p:sp>
      <p:sp>
        <p:nvSpPr>
          <p:cNvPr id="5" name="TextBox 5"/>
          <p:cNvSpPr txBox="1"/>
          <p:nvPr/>
        </p:nvSpPr>
        <p:spPr>
          <a:xfrm>
            <a:off x="1028700" y="3411210"/>
            <a:ext cx="11369782" cy="537845"/>
          </a:xfrm>
          <a:prstGeom prst="rect">
            <a:avLst/>
          </a:prstGeom>
        </p:spPr>
        <p:txBody>
          <a:bodyPr lIns="0" tIns="0" rIns="0" bIns="0" rtlCol="0" anchor="t">
            <a:spAutoFit/>
          </a:bodyPr>
          <a:lstStyle/>
          <a:p>
            <a:pPr algn="l">
              <a:lnSpc>
                <a:spcPts val="4480"/>
              </a:lnSpc>
            </a:pPr>
            <a:r>
              <a:rPr lang="en-US" sz="3200" b="1">
                <a:solidFill>
                  <a:srgbClr val="FFFFFF"/>
                </a:solidFill>
                <a:latin typeface="Glacial Indifference Bold"/>
                <a:ea typeface="Glacial Indifference Bold"/>
                <a:cs typeface="Glacial Indifference Bold"/>
                <a:sym typeface="Glacial Indifference Bold"/>
              </a:rPr>
              <a:t>Strengths and Thoughts</a:t>
            </a:r>
          </a:p>
        </p:txBody>
      </p:sp>
      <p:sp>
        <p:nvSpPr>
          <p:cNvPr id="6" name="Freeform 6"/>
          <p:cNvSpPr/>
          <p:nvPr/>
        </p:nvSpPr>
        <p:spPr>
          <a:xfrm>
            <a:off x="11458758" y="1555826"/>
            <a:ext cx="7175348" cy="7175348"/>
          </a:xfrm>
          <a:custGeom>
            <a:avLst/>
            <a:gdLst/>
            <a:ahLst/>
            <a:cxnLst/>
            <a:rect l="l" t="t" r="r" b="b"/>
            <a:pathLst>
              <a:path w="7175348" h="7175348">
                <a:moveTo>
                  <a:pt x="0" y="0"/>
                </a:moveTo>
                <a:lnTo>
                  <a:pt x="7175348" y="0"/>
                </a:lnTo>
                <a:lnTo>
                  <a:pt x="7175348" y="7175348"/>
                </a:lnTo>
                <a:lnTo>
                  <a:pt x="0" y="7175348"/>
                </a:lnTo>
                <a:lnTo>
                  <a:pt x="0" y="0"/>
                </a:lnTo>
                <a:close/>
              </a:path>
            </a:pathLst>
          </a:custGeom>
          <a:blipFill>
            <a:blip r:embed="rId5"/>
            <a:stretch>
              <a:fillRect l="-7040" r="7040"/>
            </a:stretch>
          </a:blipFill>
        </p:spPr>
        <p:txBody>
          <a:bodyPr/>
          <a:lstStyle/>
          <a:p>
            <a:endParaRPr lang="en-US"/>
          </a:p>
        </p:txBody>
      </p:sp>
      <p:sp>
        <p:nvSpPr>
          <p:cNvPr id="7" name="TextBox 7"/>
          <p:cNvSpPr txBox="1"/>
          <p:nvPr/>
        </p:nvSpPr>
        <p:spPr>
          <a:xfrm>
            <a:off x="1028700" y="1939580"/>
            <a:ext cx="9910421" cy="638175"/>
          </a:xfrm>
          <a:prstGeom prst="rect">
            <a:avLst/>
          </a:prstGeom>
        </p:spPr>
        <p:txBody>
          <a:bodyPr lIns="0" tIns="0" rIns="0" bIns="0" rtlCol="0" anchor="t">
            <a:spAutoFit/>
          </a:bodyPr>
          <a:lstStyle/>
          <a:p>
            <a:pPr algn="l">
              <a:lnSpc>
                <a:spcPts val="5040"/>
              </a:lnSpc>
            </a:pPr>
            <a:r>
              <a:rPr lang="en-US" sz="4200" spc="184">
                <a:solidFill>
                  <a:srgbClr val="FFFFFF"/>
                </a:solidFill>
                <a:latin typeface="Beth Ellen"/>
                <a:ea typeface="Beth Ellen"/>
                <a:cs typeface="Beth Ellen"/>
                <a:sym typeface="Beth Ellen"/>
              </a:rPr>
              <a:t>Nike Commercial</a:t>
            </a:r>
          </a:p>
        </p:txBody>
      </p:sp>
      <p:sp>
        <p:nvSpPr>
          <p:cNvPr id="8" name="TextBox 8"/>
          <p:cNvSpPr txBox="1"/>
          <p:nvPr/>
        </p:nvSpPr>
        <p:spPr>
          <a:xfrm>
            <a:off x="1028700" y="4341871"/>
            <a:ext cx="9586238" cy="3462655"/>
          </a:xfrm>
          <a:prstGeom prst="rect">
            <a:avLst/>
          </a:prstGeom>
        </p:spPr>
        <p:txBody>
          <a:bodyPr lIns="0" tIns="0" rIns="0" bIns="0" rtlCol="0" anchor="t">
            <a:spAutoFit/>
          </a:bodyPr>
          <a:lstStyle/>
          <a:p>
            <a:pPr algn="l">
              <a:lnSpc>
                <a:spcPts val="3919"/>
              </a:lnSpc>
            </a:pPr>
            <a:r>
              <a:rPr lang="en-US" sz="2799">
                <a:solidFill>
                  <a:srgbClr val="FFFFFF"/>
                </a:solidFill>
                <a:latin typeface="Glacial Indifference"/>
                <a:ea typeface="Glacial Indifference"/>
                <a:cs typeface="Glacial Indifference"/>
                <a:sym typeface="Glacial Indifference"/>
              </a:rPr>
              <a:t>The strongest engagement strategies would be to spark curiosity, tell a story, and be authentic.</a:t>
            </a:r>
          </a:p>
          <a:p>
            <a:pPr algn="l">
              <a:lnSpc>
                <a:spcPts val="3919"/>
              </a:lnSpc>
            </a:pPr>
            <a:r>
              <a:rPr lang="en-US" sz="2799">
                <a:solidFill>
                  <a:srgbClr val="FFFFFF"/>
                </a:solidFill>
                <a:latin typeface="Glacial Indifference"/>
                <a:ea typeface="Glacial Indifference"/>
                <a:cs typeface="Glacial Indifference"/>
                <a:sym typeface="Glacial Indifference"/>
              </a:rPr>
              <a:t>The story of how we can do anything and be anything we choose to be spiked our curiosity. As mentioned, the video of athletes failing and succeeding at their passions told a story. The authenticity was shown with actual footage and people, enough that we, as the viewer, knew it was real. </a:t>
            </a:r>
          </a:p>
        </p:txBody>
      </p:sp>
    </p:spTree>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0188004">
            <a:off x="58343" y="1080882"/>
            <a:ext cx="8392288" cy="8579975"/>
          </a:xfrm>
          <a:custGeom>
            <a:avLst/>
            <a:gdLst/>
            <a:ahLst/>
            <a:cxnLst/>
            <a:rect l="l" t="t" r="r" b="b"/>
            <a:pathLst>
              <a:path w="8392288" h="8579975">
                <a:moveTo>
                  <a:pt x="0" y="0"/>
                </a:moveTo>
                <a:lnTo>
                  <a:pt x="8392288" y="0"/>
                </a:lnTo>
                <a:lnTo>
                  <a:pt x="8392288" y="8579975"/>
                </a:lnTo>
                <a:lnTo>
                  <a:pt x="0" y="8579975"/>
                </a:lnTo>
                <a:lnTo>
                  <a:pt x="0" y="0"/>
                </a:lnTo>
                <a:close/>
              </a:path>
            </a:pathLst>
          </a:custGeom>
          <a:blipFill>
            <a:blip r:embed="rId3">
              <a:alphaModFix amt="43000"/>
            </a:blip>
            <a:stretch>
              <a:fillRect/>
            </a:stretch>
          </a:blipFill>
        </p:spPr>
        <p:txBody>
          <a:bodyPr/>
          <a:lstStyle/>
          <a:p>
            <a:endParaRPr lang="en-US"/>
          </a:p>
        </p:txBody>
      </p:sp>
      <p:sp>
        <p:nvSpPr>
          <p:cNvPr id="4" name="Freeform 4"/>
          <p:cNvSpPr/>
          <p:nvPr/>
        </p:nvSpPr>
        <p:spPr>
          <a:xfrm>
            <a:off x="776394" y="2003323"/>
            <a:ext cx="6032856" cy="6032856"/>
          </a:xfrm>
          <a:custGeom>
            <a:avLst/>
            <a:gdLst/>
            <a:ahLst/>
            <a:cxnLst/>
            <a:rect l="l" t="t" r="r" b="b"/>
            <a:pathLst>
              <a:path w="6032856" h="6032856">
                <a:moveTo>
                  <a:pt x="0" y="0"/>
                </a:moveTo>
                <a:lnTo>
                  <a:pt x="6032857" y="0"/>
                </a:lnTo>
                <a:lnTo>
                  <a:pt x="6032857" y="6032856"/>
                </a:lnTo>
                <a:lnTo>
                  <a:pt x="0" y="6032856"/>
                </a:lnTo>
                <a:lnTo>
                  <a:pt x="0" y="0"/>
                </a:lnTo>
                <a:close/>
              </a:path>
            </a:pathLst>
          </a:custGeom>
          <a:blipFill>
            <a:blip r:embed="rId4"/>
            <a:stretch>
              <a:fillRect l="-8746" r="8746"/>
            </a:stretch>
          </a:blipFill>
        </p:spPr>
        <p:txBody>
          <a:bodyPr/>
          <a:lstStyle/>
          <a:p>
            <a:endParaRPr lang="en-US"/>
          </a:p>
        </p:txBody>
      </p:sp>
      <p:sp>
        <p:nvSpPr>
          <p:cNvPr id="5" name="TextBox 5"/>
          <p:cNvSpPr txBox="1"/>
          <p:nvPr/>
        </p:nvSpPr>
        <p:spPr>
          <a:xfrm>
            <a:off x="8035042" y="1251737"/>
            <a:ext cx="7408437" cy="476250"/>
          </a:xfrm>
          <a:prstGeom prst="rect">
            <a:avLst/>
          </a:prstGeom>
        </p:spPr>
        <p:txBody>
          <a:bodyPr lIns="0" tIns="0" rIns="0" bIns="0" rtlCol="0" anchor="t">
            <a:spAutoFit/>
          </a:bodyPr>
          <a:lstStyle/>
          <a:p>
            <a:pPr algn="l">
              <a:lnSpc>
                <a:spcPts val="3840"/>
              </a:lnSpc>
            </a:pPr>
            <a:r>
              <a:rPr lang="en-US" sz="3200" spc="224">
                <a:solidFill>
                  <a:srgbClr val="000000"/>
                </a:solidFill>
                <a:latin typeface="Beth Ellen"/>
                <a:ea typeface="Beth Ellen"/>
                <a:cs typeface="Beth Ellen"/>
                <a:sym typeface="Beth Ellen"/>
              </a:rPr>
              <a:t>Podcast Elements</a:t>
            </a:r>
          </a:p>
        </p:txBody>
      </p:sp>
      <p:sp>
        <p:nvSpPr>
          <p:cNvPr id="6" name="TextBox 6"/>
          <p:cNvSpPr txBox="1"/>
          <p:nvPr/>
        </p:nvSpPr>
        <p:spPr>
          <a:xfrm>
            <a:off x="8035042" y="2795874"/>
            <a:ext cx="4964617" cy="415290"/>
          </a:xfrm>
          <a:prstGeom prst="rect">
            <a:avLst/>
          </a:prstGeom>
        </p:spPr>
        <p:txBody>
          <a:bodyPr lIns="0" tIns="0" rIns="0" bIns="0" rtlCol="0" anchor="t">
            <a:spAutoFit/>
          </a:bodyPr>
          <a:lstStyle/>
          <a:p>
            <a:pPr algn="l">
              <a:lnSpc>
                <a:spcPts val="3359"/>
              </a:lnSpc>
            </a:pPr>
            <a:r>
              <a:rPr lang="en-US" sz="2400" b="1" u="sng">
                <a:solidFill>
                  <a:srgbClr val="000000"/>
                </a:solidFill>
                <a:latin typeface="Glacial Indifference Bold"/>
                <a:ea typeface="Glacial Indifference Bold"/>
                <a:cs typeface="Glacial Indifference Bold"/>
                <a:sym typeface="Glacial Indifference Bold"/>
                <a:hlinkClick r:id="rId5" tooltip="https://open.spotify.com/episode/3yf94ONgDsNe65FngNf8CM?si=l8gGtyfFRaKW1S_P7Q5-5A&amp;nd=1&amp;dlsi=4da4b9c621d14514"/>
              </a:rPr>
              <a:t>Tom Thumb: Thumbs Up</a:t>
            </a:r>
          </a:p>
        </p:txBody>
      </p:sp>
      <p:sp>
        <p:nvSpPr>
          <p:cNvPr id="7" name="TextBox 7"/>
          <p:cNvSpPr txBox="1"/>
          <p:nvPr/>
        </p:nvSpPr>
        <p:spPr>
          <a:xfrm>
            <a:off x="7657220" y="4606964"/>
            <a:ext cx="8701800" cy="1480185"/>
          </a:xfrm>
          <a:prstGeom prst="rect">
            <a:avLst/>
          </a:prstGeom>
        </p:spPr>
        <p:txBody>
          <a:bodyPr lIns="0" tIns="0" rIns="0" bIns="0" rtlCol="0" anchor="t">
            <a:spAutoFit/>
          </a:bodyPr>
          <a:lstStyle/>
          <a:p>
            <a:pPr marL="453390" lvl="1" indent="-226695" algn="l">
              <a:lnSpc>
                <a:spcPts val="2940"/>
              </a:lnSpc>
              <a:buFont typeface="Arial"/>
              <a:buChar char="•"/>
            </a:pPr>
            <a:r>
              <a:rPr lang="en-US" sz="2100">
                <a:solidFill>
                  <a:srgbClr val="000000"/>
                </a:solidFill>
                <a:latin typeface="Glacial Indifference"/>
                <a:ea typeface="Glacial Indifference"/>
                <a:cs typeface="Glacial Indifference"/>
                <a:sym typeface="Glacial Indifference"/>
              </a:rPr>
              <a:t>Crafting a unique concept</a:t>
            </a:r>
          </a:p>
          <a:p>
            <a:pPr marL="453390" lvl="1" indent="-226695" algn="l">
              <a:lnSpc>
                <a:spcPts val="2940"/>
              </a:lnSpc>
              <a:buFont typeface="Arial"/>
              <a:buChar char="•"/>
            </a:pPr>
            <a:r>
              <a:rPr lang="en-US" sz="2100">
                <a:solidFill>
                  <a:srgbClr val="000000"/>
                </a:solidFill>
                <a:latin typeface="Glacial Indifference"/>
                <a:ea typeface="Glacial Indifference"/>
                <a:cs typeface="Glacial Indifference"/>
                <a:sym typeface="Glacial Indifference"/>
              </a:rPr>
              <a:t>Lean on story structure</a:t>
            </a:r>
          </a:p>
          <a:p>
            <a:pPr marL="453390" lvl="1" indent="-226695" algn="l">
              <a:lnSpc>
                <a:spcPts val="2940"/>
              </a:lnSpc>
              <a:buFont typeface="Arial"/>
              <a:buChar char="•"/>
            </a:pPr>
            <a:r>
              <a:rPr lang="en-US" sz="2100">
                <a:solidFill>
                  <a:srgbClr val="000000"/>
                </a:solidFill>
                <a:latin typeface="Glacial Indifference"/>
                <a:ea typeface="Glacial Indifference"/>
                <a:cs typeface="Glacial Indifference"/>
                <a:sym typeface="Glacial Indifference"/>
              </a:rPr>
              <a:t>Lead with a memorable opening</a:t>
            </a:r>
          </a:p>
          <a:p>
            <a:pPr marL="453390" lvl="1" indent="-226695" algn="l">
              <a:lnSpc>
                <a:spcPts val="2940"/>
              </a:lnSpc>
              <a:buFont typeface="Arial"/>
              <a:buChar char="•"/>
            </a:pPr>
            <a:r>
              <a:rPr lang="en-US" sz="2100">
                <a:solidFill>
                  <a:srgbClr val="000000"/>
                </a:solidFill>
                <a:latin typeface="Glacial Indifference"/>
                <a:ea typeface="Glacial Indifference"/>
                <a:cs typeface="Glacial Indifference"/>
                <a:sym typeface="Glacial Indifference"/>
              </a:rPr>
              <a:t>Make it personal</a:t>
            </a:r>
          </a:p>
        </p:txBody>
      </p:sp>
      <p:sp>
        <p:nvSpPr>
          <p:cNvPr id="8" name="TextBox 8"/>
          <p:cNvSpPr txBox="1"/>
          <p:nvPr/>
        </p:nvSpPr>
        <p:spPr>
          <a:xfrm>
            <a:off x="8172431" y="3841154"/>
            <a:ext cx="4964617" cy="415290"/>
          </a:xfrm>
          <a:prstGeom prst="rect">
            <a:avLst/>
          </a:prstGeom>
        </p:spPr>
        <p:txBody>
          <a:bodyPr lIns="0" tIns="0" rIns="0" bIns="0" rtlCol="0" anchor="t">
            <a:spAutoFit/>
          </a:bodyPr>
          <a:lstStyle/>
          <a:p>
            <a:pPr algn="l">
              <a:lnSpc>
                <a:spcPts val="3359"/>
              </a:lnSpc>
            </a:pPr>
            <a:r>
              <a:rPr lang="en-US" sz="2400" b="1">
                <a:solidFill>
                  <a:srgbClr val="000000"/>
                </a:solidFill>
                <a:latin typeface="Glacial Indifference Bold"/>
                <a:ea typeface="Glacial Indifference Bold"/>
                <a:cs typeface="Glacial Indifference Bold"/>
                <a:sym typeface="Glacial Indifference Bold"/>
              </a:rPr>
              <a:t>Strategies Used</a:t>
            </a:r>
          </a:p>
        </p:txBody>
      </p:sp>
    </p:spTree>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456189" y="7478678"/>
            <a:ext cx="19425232" cy="6923122"/>
          </a:xfrm>
          <a:custGeom>
            <a:avLst/>
            <a:gdLst/>
            <a:ahLst/>
            <a:cxnLst/>
            <a:rect l="l" t="t" r="r" b="b"/>
            <a:pathLst>
              <a:path w="19425232" h="6923122">
                <a:moveTo>
                  <a:pt x="0" y="0"/>
                </a:moveTo>
                <a:lnTo>
                  <a:pt x="19425233" y="0"/>
                </a:lnTo>
                <a:lnTo>
                  <a:pt x="19425233" y="6923122"/>
                </a:lnTo>
                <a:lnTo>
                  <a:pt x="0" y="6923122"/>
                </a:lnTo>
                <a:lnTo>
                  <a:pt x="0" y="0"/>
                </a:lnTo>
                <a:close/>
              </a:path>
            </a:pathLst>
          </a:custGeom>
          <a:blipFill>
            <a:blip r:embed="rId3"/>
            <a:stretch>
              <a:fillRect t="-52379" b="-33508"/>
            </a:stretch>
          </a:blipFill>
        </p:spPr>
        <p:txBody>
          <a:bodyPr/>
          <a:lstStyle/>
          <a:p>
            <a:endParaRPr lang="en-US"/>
          </a:p>
        </p:txBody>
      </p:sp>
      <p:sp>
        <p:nvSpPr>
          <p:cNvPr id="4" name="Freeform 4"/>
          <p:cNvSpPr/>
          <p:nvPr/>
        </p:nvSpPr>
        <p:spPr>
          <a:xfrm>
            <a:off x="2522758" y="2869119"/>
            <a:ext cx="5945933" cy="6251166"/>
          </a:xfrm>
          <a:custGeom>
            <a:avLst/>
            <a:gdLst/>
            <a:ahLst/>
            <a:cxnLst/>
            <a:rect l="l" t="t" r="r" b="b"/>
            <a:pathLst>
              <a:path w="5945933" h="6251166">
                <a:moveTo>
                  <a:pt x="0" y="0"/>
                </a:moveTo>
                <a:lnTo>
                  <a:pt x="5945933" y="0"/>
                </a:lnTo>
                <a:lnTo>
                  <a:pt x="5945933" y="6251166"/>
                </a:lnTo>
                <a:lnTo>
                  <a:pt x="0" y="625116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408872" y="1028700"/>
            <a:ext cx="15470257" cy="847725"/>
          </a:xfrm>
          <a:prstGeom prst="rect">
            <a:avLst/>
          </a:prstGeom>
        </p:spPr>
        <p:txBody>
          <a:bodyPr lIns="0" tIns="0" rIns="0" bIns="0" rtlCol="0" anchor="t">
            <a:spAutoFit/>
          </a:bodyPr>
          <a:lstStyle/>
          <a:p>
            <a:pPr algn="ctr">
              <a:lnSpc>
                <a:spcPts val="6720"/>
              </a:lnSpc>
            </a:pPr>
            <a:r>
              <a:rPr lang="en-US" sz="5600" spc="476">
                <a:solidFill>
                  <a:srgbClr val="2C2827"/>
                </a:solidFill>
                <a:latin typeface="Beth Ellen"/>
                <a:ea typeface="Beth Ellen"/>
                <a:cs typeface="Beth Ellen"/>
                <a:sym typeface="Beth Ellen"/>
              </a:rPr>
              <a:t>Podcast</a:t>
            </a:r>
          </a:p>
        </p:txBody>
      </p:sp>
      <p:sp>
        <p:nvSpPr>
          <p:cNvPr id="6" name="TextBox 6"/>
          <p:cNvSpPr txBox="1"/>
          <p:nvPr/>
        </p:nvSpPr>
        <p:spPr>
          <a:xfrm>
            <a:off x="12095320" y="2802444"/>
            <a:ext cx="4783808" cy="580390"/>
          </a:xfrm>
          <a:prstGeom prst="rect">
            <a:avLst/>
          </a:prstGeom>
        </p:spPr>
        <p:txBody>
          <a:bodyPr lIns="0" tIns="0" rIns="0" bIns="0" rtlCol="0" anchor="t">
            <a:spAutoFit/>
          </a:bodyPr>
          <a:lstStyle/>
          <a:p>
            <a:pPr algn="ctr">
              <a:lnSpc>
                <a:spcPts val="4759"/>
              </a:lnSpc>
            </a:pPr>
            <a:r>
              <a:rPr lang="en-US" sz="3399" b="1">
                <a:solidFill>
                  <a:srgbClr val="2C2827"/>
                </a:solidFill>
                <a:latin typeface="Glacial Indifference Bold"/>
                <a:ea typeface="Glacial Indifference Bold"/>
                <a:cs typeface="Glacial Indifference Bold"/>
                <a:sym typeface="Glacial Indifference Bold"/>
              </a:rPr>
              <a:t>Strengths and Thoughts</a:t>
            </a:r>
          </a:p>
        </p:txBody>
      </p:sp>
      <p:sp>
        <p:nvSpPr>
          <p:cNvPr id="7" name="TextBox 7"/>
          <p:cNvSpPr txBox="1"/>
          <p:nvPr/>
        </p:nvSpPr>
        <p:spPr>
          <a:xfrm>
            <a:off x="9430830" y="3680108"/>
            <a:ext cx="7828470" cy="3322320"/>
          </a:xfrm>
          <a:prstGeom prst="rect">
            <a:avLst/>
          </a:prstGeom>
        </p:spPr>
        <p:txBody>
          <a:bodyPr lIns="0" tIns="0" rIns="0" bIns="0" rtlCol="0" anchor="t">
            <a:spAutoFit/>
          </a:bodyPr>
          <a:lstStyle/>
          <a:p>
            <a:pPr algn="ctr">
              <a:lnSpc>
                <a:spcPts val="3779"/>
              </a:lnSpc>
            </a:pPr>
            <a:r>
              <a:rPr lang="en-US" sz="2699">
                <a:solidFill>
                  <a:srgbClr val="000000"/>
                </a:solidFill>
                <a:latin typeface="Glacial Indifference"/>
                <a:ea typeface="Glacial Indifference"/>
                <a:cs typeface="Glacial Indifference"/>
                <a:sym typeface="Glacial Indifference"/>
              </a:rPr>
              <a:t>Many exciting elements were used when listening to this podcast. One of which was crafting a unique concept. I found this most interesting due to its unique story structure and the incorporation of many modern phrases and sass. This was one of the best podcasts I’ve listened to because it keeps your interest and makes you want to keep listening.</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0188004">
            <a:off x="58343" y="1080882"/>
            <a:ext cx="8392288" cy="8579975"/>
          </a:xfrm>
          <a:custGeom>
            <a:avLst/>
            <a:gdLst/>
            <a:ahLst/>
            <a:cxnLst/>
            <a:rect l="l" t="t" r="r" b="b"/>
            <a:pathLst>
              <a:path w="8392288" h="8579975">
                <a:moveTo>
                  <a:pt x="0" y="0"/>
                </a:moveTo>
                <a:lnTo>
                  <a:pt x="8392288" y="0"/>
                </a:lnTo>
                <a:lnTo>
                  <a:pt x="8392288" y="8579975"/>
                </a:lnTo>
                <a:lnTo>
                  <a:pt x="0" y="8579975"/>
                </a:lnTo>
                <a:lnTo>
                  <a:pt x="0" y="0"/>
                </a:lnTo>
                <a:close/>
              </a:path>
            </a:pathLst>
          </a:custGeom>
          <a:blipFill>
            <a:blip r:embed="rId3">
              <a:alphaModFix amt="43000"/>
            </a:blip>
            <a:stretch>
              <a:fillRect/>
            </a:stretch>
          </a:blipFill>
        </p:spPr>
        <p:txBody>
          <a:bodyPr/>
          <a:lstStyle/>
          <a:p>
            <a:endParaRPr lang="en-US"/>
          </a:p>
        </p:txBody>
      </p:sp>
      <p:sp>
        <p:nvSpPr>
          <p:cNvPr id="4" name="TextBox 4"/>
          <p:cNvSpPr txBox="1"/>
          <p:nvPr/>
        </p:nvSpPr>
        <p:spPr>
          <a:xfrm>
            <a:off x="8035042" y="1242212"/>
            <a:ext cx="7408437" cy="571500"/>
          </a:xfrm>
          <a:prstGeom prst="rect">
            <a:avLst/>
          </a:prstGeom>
        </p:spPr>
        <p:txBody>
          <a:bodyPr lIns="0" tIns="0" rIns="0" bIns="0" rtlCol="0" anchor="t">
            <a:spAutoFit/>
          </a:bodyPr>
          <a:lstStyle/>
          <a:p>
            <a:pPr algn="l">
              <a:lnSpc>
                <a:spcPts val="4559"/>
              </a:lnSpc>
            </a:pPr>
            <a:r>
              <a:rPr lang="en-US" sz="3799" spc="265">
                <a:solidFill>
                  <a:srgbClr val="000000"/>
                </a:solidFill>
                <a:latin typeface="Beth Ellen"/>
                <a:ea typeface="Beth Ellen"/>
                <a:cs typeface="Beth Ellen"/>
                <a:sym typeface="Beth Ellen"/>
              </a:rPr>
              <a:t>Video Elements</a:t>
            </a:r>
          </a:p>
        </p:txBody>
      </p:sp>
      <p:sp>
        <p:nvSpPr>
          <p:cNvPr id="5" name="TextBox 5"/>
          <p:cNvSpPr txBox="1"/>
          <p:nvPr/>
        </p:nvSpPr>
        <p:spPr>
          <a:xfrm>
            <a:off x="6556945" y="2233356"/>
            <a:ext cx="10100314" cy="941070"/>
          </a:xfrm>
          <a:prstGeom prst="rect">
            <a:avLst/>
          </a:prstGeom>
        </p:spPr>
        <p:txBody>
          <a:bodyPr lIns="0" tIns="0" rIns="0" bIns="0" rtlCol="0" anchor="t">
            <a:spAutoFit/>
          </a:bodyPr>
          <a:lstStyle/>
          <a:p>
            <a:pPr algn="l">
              <a:lnSpc>
                <a:spcPts val="3779"/>
              </a:lnSpc>
            </a:pPr>
            <a:r>
              <a:rPr lang="en-US" sz="2699" b="1" u="sng">
                <a:solidFill>
                  <a:srgbClr val="000000"/>
                </a:solidFill>
                <a:latin typeface="Glacial Indifference Bold"/>
                <a:ea typeface="Glacial Indifference Bold"/>
                <a:cs typeface="Glacial Indifference Bold"/>
                <a:sym typeface="Glacial Indifference Bold"/>
                <a:hlinkClick r:id="rId4" tooltip="https://www.youtube.com/watch?v=xD1muR5Lbzk&amp;ab_channel=Mythology%26FictionExplained"/>
              </a:rPr>
              <a:t>Dragons | The History &amp; Origin Stories You Were Never Told</a:t>
            </a:r>
          </a:p>
          <a:p>
            <a:pPr algn="l">
              <a:lnSpc>
                <a:spcPts val="3779"/>
              </a:lnSpc>
            </a:pPr>
            <a:endParaRPr lang="en-US" sz="2699" b="1" u="sng">
              <a:solidFill>
                <a:srgbClr val="000000"/>
              </a:solidFill>
              <a:latin typeface="Glacial Indifference Bold"/>
              <a:ea typeface="Glacial Indifference Bold"/>
              <a:cs typeface="Glacial Indifference Bold"/>
              <a:sym typeface="Glacial Indifference Bold"/>
              <a:hlinkClick r:id="rId4" tooltip="https://www.youtube.com/watch?v=xD1muR5Lbzk&amp;ab_channel=Mythology%26FictionExplained"/>
            </a:endParaRPr>
          </a:p>
        </p:txBody>
      </p:sp>
      <p:sp>
        <p:nvSpPr>
          <p:cNvPr id="6" name="Freeform 6"/>
          <p:cNvSpPr/>
          <p:nvPr/>
        </p:nvSpPr>
        <p:spPr>
          <a:xfrm>
            <a:off x="751281" y="2028229"/>
            <a:ext cx="6083084" cy="5983044"/>
          </a:xfrm>
          <a:custGeom>
            <a:avLst/>
            <a:gdLst/>
            <a:ahLst/>
            <a:cxnLst/>
            <a:rect l="l" t="t" r="r" b="b"/>
            <a:pathLst>
              <a:path w="6083084" h="5983044">
                <a:moveTo>
                  <a:pt x="0" y="0"/>
                </a:moveTo>
                <a:lnTo>
                  <a:pt x="6083083" y="0"/>
                </a:lnTo>
                <a:lnTo>
                  <a:pt x="6083083" y="5983044"/>
                </a:lnTo>
                <a:lnTo>
                  <a:pt x="0" y="5983044"/>
                </a:lnTo>
                <a:lnTo>
                  <a:pt x="0" y="0"/>
                </a:lnTo>
                <a:close/>
              </a:path>
            </a:pathLst>
          </a:custGeom>
          <a:blipFill>
            <a:blip r:embed="rId5"/>
            <a:stretch>
              <a:fillRect l="-9534" r="9534"/>
            </a:stretch>
          </a:blipFill>
        </p:spPr>
        <p:txBody>
          <a:bodyPr/>
          <a:lstStyle/>
          <a:p>
            <a:endParaRPr lang="en-US"/>
          </a:p>
        </p:txBody>
      </p:sp>
      <p:sp>
        <p:nvSpPr>
          <p:cNvPr id="7" name="TextBox 7"/>
          <p:cNvSpPr txBox="1"/>
          <p:nvPr/>
        </p:nvSpPr>
        <p:spPr>
          <a:xfrm>
            <a:off x="7657220" y="4587914"/>
            <a:ext cx="8701800" cy="3357246"/>
          </a:xfrm>
          <a:prstGeom prst="rect">
            <a:avLst/>
          </a:prstGeom>
        </p:spPr>
        <p:txBody>
          <a:bodyPr lIns="0" tIns="0" rIns="0" bIns="0" rtlCol="0" anchor="t">
            <a:spAutoFit/>
          </a:bodyPr>
          <a:lstStyle/>
          <a:p>
            <a:pPr marL="690874" lvl="1" indent="-345437" algn="l">
              <a:lnSpc>
                <a:spcPts val="4479"/>
              </a:lnSpc>
              <a:buFont typeface="Arial"/>
              <a:buChar char="•"/>
            </a:pPr>
            <a:r>
              <a:rPr lang="en-US" sz="3199">
                <a:solidFill>
                  <a:srgbClr val="000000"/>
                </a:solidFill>
                <a:latin typeface="Glacial Indifference"/>
                <a:ea typeface="Glacial Indifference"/>
                <a:cs typeface="Glacial Indifference"/>
                <a:sym typeface="Glacial Indifference"/>
              </a:rPr>
              <a:t>Tell a story</a:t>
            </a:r>
          </a:p>
          <a:p>
            <a:pPr marL="690874" lvl="1" indent="-345437" algn="l">
              <a:lnSpc>
                <a:spcPts val="4479"/>
              </a:lnSpc>
              <a:buFont typeface="Arial"/>
              <a:buChar char="•"/>
            </a:pPr>
            <a:r>
              <a:rPr lang="en-US" sz="3199">
                <a:solidFill>
                  <a:srgbClr val="000000"/>
                </a:solidFill>
                <a:latin typeface="Glacial Indifference"/>
                <a:ea typeface="Glacial Indifference"/>
                <a:cs typeface="Glacial Indifference"/>
                <a:sym typeface="Glacial Indifference"/>
              </a:rPr>
              <a:t>Use visuals</a:t>
            </a:r>
          </a:p>
          <a:p>
            <a:pPr marL="690874" lvl="1" indent="-345437" algn="l">
              <a:lnSpc>
                <a:spcPts val="4479"/>
              </a:lnSpc>
              <a:buFont typeface="Arial"/>
              <a:buChar char="•"/>
            </a:pPr>
            <a:r>
              <a:rPr lang="en-US" sz="3199">
                <a:solidFill>
                  <a:srgbClr val="000000"/>
                </a:solidFill>
                <a:latin typeface="Glacial Indifference"/>
                <a:ea typeface="Glacial Indifference"/>
                <a:cs typeface="Glacial Indifference"/>
                <a:sym typeface="Glacial Indifference"/>
              </a:rPr>
              <a:t>Master your headlines</a:t>
            </a:r>
          </a:p>
          <a:p>
            <a:pPr marL="690874" lvl="1" indent="-345437" algn="l">
              <a:lnSpc>
                <a:spcPts val="4479"/>
              </a:lnSpc>
              <a:buFont typeface="Arial"/>
              <a:buChar char="•"/>
            </a:pPr>
            <a:r>
              <a:rPr lang="en-US" sz="3199">
                <a:solidFill>
                  <a:srgbClr val="000000"/>
                </a:solidFill>
                <a:latin typeface="Glacial Indifference"/>
                <a:ea typeface="Glacial Indifference"/>
                <a:cs typeface="Glacial Indifference"/>
                <a:sym typeface="Glacial Indifference"/>
              </a:rPr>
              <a:t>Hook with an introduction</a:t>
            </a:r>
          </a:p>
          <a:p>
            <a:pPr marL="690874" lvl="1" indent="-345437" algn="l">
              <a:lnSpc>
                <a:spcPts val="4479"/>
              </a:lnSpc>
              <a:buFont typeface="Arial"/>
              <a:buChar char="•"/>
            </a:pPr>
            <a:r>
              <a:rPr lang="en-US" sz="3199">
                <a:solidFill>
                  <a:srgbClr val="000000"/>
                </a:solidFill>
                <a:latin typeface="Glacial Indifference"/>
                <a:ea typeface="Glacial Indifference"/>
                <a:cs typeface="Glacial Indifference"/>
                <a:sym typeface="Glacial Indifference"/>
              </a:rPr>
              <a:t>Craft a unique concept</a:t>
            </a:r>
          </a:p>
          <a:p>
            <a:pPr marL="690874" lvl="1" indent="-345437" algn="l">
              <a:lnSpc>
                <a:spcPts val="4479"/>
              </a:lnSpc>
              <a:buFont typeface="Arial"/>
              <a:buChar char="•"/>
            </a:pPr>
            <a:r>
              <a:rPr lang="en-US" sz="3199">
                <a:solidFill>
                  <a:srgbClr val="000000"/>
                </a:solidFill>
                <a:latin typeface="Glacial Indifference"/>
                <a:ea typeface="Glacial Indifference"/>
                <a:cs typeface="Glacial Indifference"/>
                <a:sym typeface="Glacial Indifference"/>
              </a:rPr>
              <a:t>Use great sources</a:t>
            </a:r>
          </a:p>
        </p:txBody>
      </p:sp>
      <p:sp>
        <p:nvSpPr>
          <p:cNvPr id="8" name="TextBox 8"/>
          <p:cNvSpPr txBox="1"/>
          <p:nvPr/>
        </p:nvSpPr>
        <p:spPr>
          <a:xfrm>
            <a:off x="8035042" y="3414300"/>
            <a:ext cx="4964617" cy="490855"/>
          </a:xfrm>
          <a:prstGeom prst="rect">
            <a:avLst/>
          </a:prstGeom>
        </p:spPr>
        <p:txBody>
          <a:bodyPr lIns="0" tIns="0" rIns="0" bIns="0" rtlCol="0" anchor="t">
            <a:spAutoFit/>
          </a:bodyPr>
          <a:lstStyle/>
          <a:p>
            <a:pPr algn="l">
              <a:lnSpc>
                <a:spcPts val="3919"/>
              </a:lnSpc>
            </a:pPr>
            <a:r>
              <a:rPr lang="en-US" sz="2799" b="1">
                <a:solidFill>
                  <a:srgbClr val="000000"/>
                </a:solidFill>
                <a:latin typeface="Glacial Indifference Bold"/>
                <a:ea typeface="Glacial Indifference Bold"/>
                <a:cs typeface="Glacial Indifference Bold"/>
                <a:sym typeface="Glacial Indifference Bold"/>
              </a:rPr>
              <a:t>Strategies Used</a:t>
            </a: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5400000">
            <a:off x="-53870" y="2130944"/>
            <a:ext cx="18395741" cy="18807147"/>
          </a:xfrm>
          <a:custGeom>
            <a:avLst/>
            <a:gdLst/>
            <a:ahLst/>
            <a:cxnLst/>
            <a:rect l="l" t="t" r="r" b="b"/>
            <a:pathLst>
              <a:path w="18395741" h="18807147">
                <a:moveTo>
                  <a:pt x="0" y="0"/>
                </a:moveTo>
                <a:lnTo>
                  <a:pt x="18395740" y="0"/>
                </a:lnTo>
                <a:lnTo>
                  <a:pt x="18395740" y="18807147"/>
                </a:lnTo>
                <a:lnTo>
                  <a:pt x="0" y="18807147"/>
                </a:lnTo>
                <a:lnTo>
                  <a:pt x="0" y="0"/>
                </a:lnTo>
                <a:close/>
              </a:path>
            </a:pathLst>
          </a:custGeom>
          <a:blipFill>
            <a:blip r:embed="rId3">
              <a:alphaModFix amt="60000"/>
            </a:blip>
            <a:stretch>
              <a:fillRect/>
            </a:stretch>
          </a:blipFill>
        </p:spPr>
        <p:txBody>
          <a:bodyPr/>
          <a:lstStyle/>
          <a:p>
            <a:endParaRPr lang="en-US"/>
          </a:p>
        </p:txBody>
      </p:sp>
      <p:sp>
        <p:nvSpPr>
          <p:cNvPr id="4" name="Freeform 4"/>
          <p:cNvSpPr/>
          <p:nvPr/>
        </p:nvSpPr>
        <p:spPr>
          <a:xfrm rot="704523">
            <a:off x="-545138" y="6622121"/>
            <a:ext cx="5005979" cy="5005979"/>
          </a:xfrm>
          <a:custGeom>
            <a:avLst/>
            <a:gdLst/>
            <a:ahLst/>
            <a:cxnLst/>
            <a:rect l="l" t="t" r="r" b="b"/>
            <a:pathLst>
              <a:path w="5005979" h="5005979">
                <a:moveTo>
                  <a:pt x="0" y="0"/>
                </a:moveTo>
                <a:lnTo>
                  <a:pt x="5005979" y="0"/>
                </a:lnTo>
                <a:lnTo>
                  <a:pt x="5005979" y="5005979"/>
                </a:lnTo>
                <a:lnTo>
                  <a:pt x="0" y="5005979"/>
                </a:lnTo>
                <a:lnTo>
                  <a:pt x="0" y="0"/>
                </a:lnTo>
                <a:close/>
              </a:path>
            </a:pathLst>
          </a:custGeom>
          <a:blipFill>
            <a:blip r:embed="rId4"/>
            <a:stretch>
              <a:fillRect/>
            </a:stretch>
          </a:blipFill>
        </p:spPr>
        <p:txBody>
          <a:bodyPr/>
          <a:lstStyle/>
          <a:p>
            <a:endParaRPr lang="en-US"/>
          </a:p>
        </p:txBody>
      </p:sp>
      <p:sp>
        <p:nvSpPr>
          <p:cNvPr id="5" name="Freeform 5"/>
          <p:cNvSpPr/>
          <p:nvPr/>
        </p:nvSpPr>
        <p:spPr>
          <a:xfrm rot="5057030">
            <a:off x="10722254" y="7767074"/>
            <a:ext cx="3399008" cy="4120009"/>
          </a:xfrm>
          <a:custGeom>
            <a:avLst/>
            <a:gdLst/>
            <a:ahLst/>
            <a:cxnLst/>
            <a:rect l="l" t="t" r="r" b="b"/>
            <a:pathLst>
              <a:path w="3399008" h="4120009">
                <a:moveTo>
                  <a:pt x="0" y="0"/>
                </a:moveTo>
                <a:lnTo>
                  <a:pt x="3399008" y="0"/>
                </a:lnTo>
                <a:lnTo>
                  <a:pt x="3399008" y="4120009"/>
                </a:lnTo>
                <a:lnTo>
                  <a:pt x="0" y="4120009"/>
                </a:lnTo>
                <a:lnTo>
                  <a:pt x="0" y="0"/>
                </a:lnTo>
                <a:close/>
              </a:path>
            </a:pathLst>
          </a:custGeom>
          <a:blipFill>
            <a:blip r:embed="rId5"/>
            <a:stretch>
              <a:fillRect/>
            </a:stretch>
          </a:blipFill>
        </p:spPr>
        <p:txBody>
          <a:bodyPr/>
          <a:lstStyle/>
          <a:p>
            <a:endParaRPr lang="en-US"/>
          </a:p>
        </p:txBody>
      </p:sp>
      <p:sp>
        <p:nvSpPr>
          <p:cNvPr id="6" name="Freeform 6"/>
          <p:cNvSpPr/>
          <p:nvPr/>
        </p:nvSpPr>
        <p:spPr>
          <a:xfrm rot="620690">
            <a:off x="7118059" y="7919888"/>
            <a:ext cx="4726786" cy="4726786"/>
          </a:xfrm>
          <a:custGeom>
            <a:avLst/>
            <a:gdLst/>
            <a:ahLst/>
            <a:cxnLst/>
            <a:rect l="l" t="t" r="r" b="b"/>
            <a:pathLst>
              <a:path w="4726786" h="4726786">
                <a:moveTo>
                  <a:pt x="0" y="0"/>
                </a:moveTo>
                <a:lnTo>
                  <a:pt x="4726786" y="0"/>
                </a:lnTo>
                <a:lnTo>
                  <a:pt x="4726786" y="4726787"/>
                </a:lnTo>
                <a:lnTo>
                  <a:pt x="0" y="4726787"/>
                </a:lnTo>
                <a:lnTo>
                  <a:pt x="0" y="0"/>
                </a:lnTo>
                <a:close/>
              </a:path>
            </a:pathLst>
          </a:custGeom>
          <a:blipFill>
            <a:blip r:embed="rId6"/>
            <a:stretch>
              <a:fillRect t="-34048" b="34048"/>
            </a:stretch>
          </a:blipFill>
        </p:spPr>
        <p:txBody>
          <a:bodyPr/>
          <a:lstStyle/>
          <a:p>
            <a:endParaRPr lang="en-US"/>
          </a:p>
        </p:txBody>
      </p:sp>
      <p:sp>
        <p:nvSpPr>
          <p:cNvPr id="7" name="Freeform 7"/>
          <p:cNvSpPr/>
          <p:nvPr/>
        </p:nvSpPr>
        <p:spPr>
          <a:xfrm rot="-1113733">
            <a:off x="12861591" y="7737410"/>
            <a:ext cx="5035578" cy="5035578"/>
          </a:xfrm>
          <a:custGeom>
            <a:avLst/>
            <a:gdLst/>
            <a:ahLst/>
            <a:cxnLst/>
            <a:rect l="l" t="t" r="r" b="b"/>
            <a:pathLst>
              <a:path w="5035578" h="5035578">
                <a:moveTo>
                  <a:pt x="0" y="0"/>
                </a:moveTo>
                <a:lnTo>
                  <a:pt x="5035579" y="0"/>
                </a:lnTo>
                <a:lnTo>
                  <a:pt x="5035579" y="5035579"/>
                </a:lnTo>
                <a:lnTo>
                  <a:pt x="0" y="5035579"/>
                </a:lnTo>
                <a:lnTo>
                  <a:pt x="0" y="0"/>
                </a:lnTo>
                <a:close/>
              </a:path>
            </a:pathLst>
          </a:custGeom>
          <a:blipFill>
            <a:blip r:embed="rId7"/>
            <a:stretch>
              <a:fillRect/>
            </a:stretch>
          </a:blipFill>
        </p:spPr>
        <p:txBody>
          <a:bodyPr/>
          <a:lstStyle/>
          <a:p>
            <a:endParaRPr lang="en-US"/>
          </a:p>
        </p:txBody>
      </p:sp>
      <p:sp>
        <p:nvSpPr>
          <p:cNvPr id="8" name="Freeform 8"/>
          <p:cNvSpPr/>
          <p:nvPr/>
        </p:nvSpPr>
        <p:spPr>
          <a:xfrm flipH="1">
            <a:off x="2754003" y="7758126"/>
            <a:ext cx="5173140" cy="3776392"/>
          </a:xfrm>
          <a:custGeom>
            <a:avLst/>
            <a:gdLst/>
            <a:ahLst/>
            <a:cxnLst/>
            <a:rect l="l" t="t" r="r" b="b"/>
            <a:pathLst>
              <a:path w="5173140" h="3776392">
                <a:moveTo>
                  <a:pt x="5173140" y="0"/>
                </a:moveTo>
                <a:lnTo>
                  <a:pt x="0" y="0"/>
                </a:lnTo>
                <a:lnTo>
                  <a:pt x="0" y="3776392"/>
                </a:lnTo>
                <a:lnTo>
                  <a:pt x="5173140" y="3776392"/>
                </a:lnTo>
                <a:lnTo>
                  <a:pt x="5173140" y="0"/>
                </a:lnTo>
                <a:close/>
              </a:path>
            </a:pathLst>
          </a:custGeom>
          <a:blipFill>
            <a:blip r:embed="rId8"/>
            <a:stretch>
              <a:fillRect/>
            </a:stretch>
          </a:blipFill>
        </p:spPr>
        <p:txBody>
          <a:bodyPr/>
          <a:lstStyle/>
          <a:p>
            <a:endParaRPr lang="en-US"/>
          </a:p>
        </p:txBody>
      </p:sp>
      <p:sp>
        <p:nvSpPr>
          <p:cNvPr id="9" name="TextBox 9"/>
          <p:cNvSpPr txBox="1"/>
          <p:nvPr/>
        </p:nvSpPr>
        <p:spPr>
          <a:xfrm>
            <a:off x="1408872" y="1488922"/>
            <a:ext cx="15470257" cy="847725"/>
          </a:xfrm>
          <a:prstGeom prst="rect">
            <a:avLst/>
          </a:prstGeom>
        </p:spPr>
        <p:txBody>
          <a:bodyPr lIns="0" tIns="0" rIns="0" bIns="0" rtlCol="0" anchor="t">
            <a:spAutoFit/>
          </a:bodyPr>
          <a:lstStyle/>
          <a:p>
            <a:pPr algn="ctr">
              <a:lnSpc>
                <a:spcPts val="6720"/>
              </a:lnSpc>
            </a:pPr>
            <a:r>
              <a:rPr lang="en-US" sz="5600" spc="476">
                <a:solidFill>
                  <a:srgbClr val="2C2827"/>
                </a:solidFill>
                <a:latin typeface="Beth Ellen"/>
                <a:ea typeface="Beth Ellen"/>
                <a:cs typeface="Beth Ellen"/>
                <a:sym typeface="Beth Ellen"/>
              </a:rPr>
              <a:t>Dragons!</a:t>
            </a:r>
          </a:p>
        </p:txBody>
      </p:sp>
      <p:sp>
        <p:nvSpPr>
          <p:cNvPr id="10" name="TextBox 10"/>
          <p:cNvSpPr txBox="1"/>
          <p:nvPr/>
        </p:nvSpPr>
        <p:spPr>
          <a:xfrm>
            <a:off x="7120308" y="3042014"/>
            <a:ext cx="5301451" cy="580390"/>
          </a:xfrm>
          <a:prstGeom prst="rect">
            <a:avLst/>
          </a:prstGeom>
        </p:spPr>
        <p:txBody>
          <a:bodyPr lIns="0" tIns="0" rIns="0" bIns="0" rtlCol="0" anchor="t">
            <a:spAutoFit/>
          </a:bodyPr>
          <a:lstStyle/>
          <a:p>
            <a:pPr algn="ctr">
              <a:lnSpc>
                <a:spcPts val="4759"/>
              </a:lnSpc>
            </a:pPr>
            <a:r>
              <a:rPr lang="en-US" sz="3399" b="1">
                <a:solidFill>
                  <a:srgbClr val="2C2827"/>
                </a:solidFill>
                <a:latin typeface="Glacial Indifference Bold"/>
                <a:ea typeface="Glacial Indifference Bold"/>
                <a:cs typeface="Glacial Indifference Bold"/>
                <a:sym typeface="Glacial Indifference Bold"/>
              </a:rPr>
              <a:t>Strengths and Thoughts </a:t>
            </a:r>
          </a:p>
        </p:txBody>
      </p:sp>
      <p:sp>
        <p:nvSpPr>
          <p:cNvPr id="11" name="TextBox 11"/>
          <p:cNvSpPr txBox="1"/>
          <p:nvPr/>
        </p:nvSpPr>
        <p:spPr>
          <a:xfrm>
            <a:off x="4917836" y="3922075"/>
            <a:ext cx="9843882" cy="3245486"/>
          </a:xfrm>
          <a:prstGeom prst="rect">
            <a:avLst/>
          </a:prstGeom>
        </p:spPr>
        <p:txBody>
          <a:bodyPr lIns="0" tIns="0" rIns="0" bIns="0" rtlCol="0" anchor="t">
            <a:spAutoFit/>
          </a:bodyPr>
          <a:lstStyle/>
          <a:p>
            <a:pPr algn="ctr">
              <a:lnSpc>
                <a:spcPts val="4339"/>
              </a:lnSpc>
            </a:pPr>
            <a:r>
              <a:rPr lang="en-US" sz="3099">
                <a:solidFill>
                  <a:srgbClr val="2C2827"/>
                </a:solidFill>
                <a:latin typeface="Glacial Indifference"/>
                <a:ea typeface="Glacial Indifference"/>
                <a:cs typeface="Glacial Indifference"/>
                <a:sym typeface="Glacial Indifference"/>
              </a:rPr>
              <a:t>Dragons are one of the world's favorite mythological creatures. This video did a good job of keeping your interest by using sources from multiple countries and histories. The storytelling was an interesting concept paired with the visuals used to help tell it. Overall, it was a gorgeous video. </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5284164" y="-1086007"/>
            <a:ext cx="12625727" cy="12908092"/>
          </a:xfrm>
          <a:custGeom>
            <a:avLst/>
            <a:gdLst/>
            <a:ahLst/>
            <a:cxnLst/>
            <a:rect l="l" t="t" r="r" b="b"/>
            <a:pathLst>
              <a:path w="12625727" h="12908092">
                <a:moveTo>
                  <a:pt x="0" y="0"/>
                </a:moveTo>
                <a:lnTo>
                  <a:pt x="12625728" y="0"/>
                </a:lnTo>
                <a:lnTo>
                  <a:pt x="12625728" y="12908092"/>
                </a:lnTo>
                <a:lnTo>
                  <a:pt x="0" y="12908092"/>
                </a:lnTo>
                <a:lnTo>
                  <a:pt x="0" y="0"/>
                </a:lnTo>
                <a:close/>
              </a:path>
            </a:pathLst>
          </a:custGeom>
          <a:blipFill>
            <a:blip r:embed="rId3">
              <a:alphaModFix amt="56000"/>
            </a:blip>
            <a:stretch>
              <a:fillRect/>
            </a:stretch>
          </a:blipFill>
        </p:spPr>
        <p:txBody>
          <a:bodyPr/>
          <a:lstStyle/>
          <a:p>
            <a:endParaRPr lang="en-US"/>
          </a:p>
        </p:txBody>
      </p:sp>
      <p:sp>
        <p:nvSpPr>
          <p:cNvPr id="4" name="Freeform 4"/>
          <p:cNvSpPr/>
          <p:nvPr/>
        </p:nvSpPr>
        <p:spPr>
          <a:xfrm>
            <a:off x="-3319964" y="-2831885"/>
            <a:ext cx="7838713" cy="6604116"/>
          </a:xfrm>
          <a:custGeom>
            <a:avLst/>
            <a:gdLst/>
            <a:ahLst/>
            <a:cxnLst/>
            <a:rect l="l" t="t" r="r" b="b"/>
            <a:pathLst>
              <a:path w="7838713" h="6604116">
                <a:moveTo>
                  <a:pt x="0" y="0"/>
                </a:moveTo>
                <a:lnTo>
                  <a:pt x="7838713" y="0"/>
                </a:lnTo>
                <a:lnTo>
                  <a:pt x="7838713" y="6604116"/>
                </a:lnTo>
                <a:lnTo>
                  <a:pt x="0" y="6604116"/>
                </a:lnTo>
                <a:lnTo>
                  <a:pt x="0" y="0"/>
                </a:lnTo>
                <a:close/>
              </a:path>
            </a:pathLst>
          </a:custGeom>
          <a:blipFill>
            <a:blip r:embed="rId4"/>
            <a:stretch>
              <a:fillRect/>
            </a:stretch>
          </a:blipFill>
        </p:spPr>
        <p:txBody>
          <a:bodyPr/>
          <a:lstStyle/>
          <a:p>
            <a:endParaRPr lang="en-US"/>
          </a:p>
        </p:txBody>
      </p:sp>
      <p:sp>
        <p:nvSpPr>
          <p:cNvPr id="5" name="Freeform 5"/>
          <p:cNvSpPr/>
          <p:nvPr/>
        </p:nvSpPr>
        <p:spPr>
          <a:xfrm>
            <a:off x="-4792246" y="2543591"/>
            <a:ext cx="9584491" cy="5882482"/>
          </a:xfrm>
          <a:custGeom>
            <a:avLst/>
            <a:gdLst/>
            <a:ahLst/>
            <a:cxnLst/>
            <a:rect l="l" t="t" r="r" b="b"/>
            <a:pathLst>
              <a:path w="9584491" h="5882482">
                <a:moveTo>
                  <a:pt x="0" y="0"/>
                </a:moveTo>
                <a:lnTo>
                  <a:pt x="9584492" y="0"/>
                </a:lnTo>
                <a:lnTo>
                  <a:pt x="9584492" y="5882482"/>
                </a:lnTo>
                <a:lnTo>
                  <a:pt x="0" y="5882482"/>
                </a:lnTo>
                <a:lnTo>
                  <a:pt x="0" y="0"/>
                </a:lnTo>
                <a:close/>
              </a:path>
            </a:pathLst>
          </a:custGeom>
          <a:blipFill>
            <a:blip r:embed="rId5"/>
            <a:stretch>
              <a:fillRect/>
            </a:stretch>
          </a:blipFill>
        </p:spPr>
        <p:txBody>
          <a:bodyPr/>
          <a:lstStyle/>
          <a:p>
            <a:endParaRPr lang="en-US"/>
          </a:p>
        </p:txBody>
      </p:sp>
      <p:sp>
        <p:nvSpPr>
          <p:cNvPr id="6" name="Freeform 6"/>
          <p:cNvSpPr/>
          <p:nvPr/>
        </p:nvSpPr>
        <p:spPr>
          <a:xfrm>
            <a:off x="-3485346" y="7574074"/>
            <a:ext cx="8457093" cy="4334260"/>
          </a:xfrm>
          <a:custGeom>
            <a:avLst/>
            <a:gdLst/>
            <a:ahLst/>
            <a:cxnLst/>
            <a:rect l="l" t="t" r="r" b="b"/>
            <a:pathLst>
              <a:path w="8457093" h="4334260">
                <a:moveTo>
                  <a:pt x="0" y="0"/>
                </a:moveTo>
                <a:lnTo>
                  <a:pt x="8457092" y="0"/>
                </a:lnTo>
                <a:lnTo>
                  <a:pt x="8457092" y="4334260"/>
                </a:lnTo>
                <a:lnTo>
                  <a:pt x="0" y="433426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6457028" y="4765695"/>
            <a:ext cx="8751957" cy="1447800"/>
          </a:xfrm>
          <a:prstGeom prst="rect">
            <a:avLst/>
          </a:prstGeom>
        </p:spPr>
        <p:txBody>
          <a:bodyPr lIns="0" tIns="0" rIns="0" bIns="0" rtlCol="0" anchor="t">
            <a:spAutoFit/>
          </a:bodyPr>
          <a:lstStyle/>
          <a:p>
            <a:pPr algn="l">
              <a:lnSpc>
                <a:spcPts val="11519"/>
              </a:lnSpc>
            </a:pPr>
            <a:r>
              <a:rPr lang="en-US" sz="9600">
                <a:solidFill>
                  <a:srgbClr val="000000"/>
                </a:solidFill>
                <a:latin typeface="Beth Ellen"/>
                <a:ea typeface="Beth Ellen"/>
                <a:cs typeface="Beth Ellen"/>
                <a:sym typeface="Beth Ellen"/>
              </a:rPr>
              <a:t>Thank You</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245564" y="-566073"/>
            <a:ext cx="10694708" cy="10933887"/>
          </a:xfrm>
          <a:custGeom>
            <a:avLst/>
            <a:gdLst/>
            <a:ahLst/>
            <a:cxnLst/>
            <a:rect l="l" t="t" r="r" b="b"/>
            <a:pathLst>
              <a:path w="10694708" h="10933887">
                <a:moveTo>
                  <a:pt x="0" y="0"/>
                </a:moveTo>
                <a:lnTo>
                  <a:pt x="10694708" y="0"/>
                </a:lnTo>
                <a:lnTo>
                  <a:pt x="10694708" y="10933886"/>
                </a:lnTo>
                <a:lnTo>
                  <a:pt x="0" y="10933886"/>
                </a:lnTo>
                <a:lnTo>
                  <a:pt x="0" y="0"/>
                </a:lnTo>
                <a:close/>
              </a:path>
            </a:pathLst>
          </a:custGeom>
          <a:blipFill>
            <a:blip r:embed="rId3">
              <a:alphaModFix amt="43000"/>
            </a:blip>
            <a:stretch>
              <a:fillRect/>
            </a:stretch>
          </a:blipFill>
        </p:spPr>
        <p:txBody>
          <a:bodyPr/>
          <a:lstStyle/>
          <a:p>
            <a:endParaRPr lang="en-US"/>
          </a:p>
        </p:txBody>
      </p:sp>
      <p:sp>
        <p:nvSpPr>
          <p:cNvPr id="4" name="Freeform 4"/>
          <p:cNvSpPr/>
          <p:nvPr/>
        </p:nvSpPr>
        <p:spPr>
          <a:xfrm rot="-5400000">
            <a:off x="7511868" y="-480895"/>
            <a:ext cx="10838149" cy="11248790"/>
          </a:xfrm>
          <a:custGeom>
            <a:avLst/>
            <a:gdLst/>
            <a:ahLst/>
            <a:cxnLst/>
            <a:rect l="l" t="t" r="r" b="b"/>
            <a:pathLst>
              <a:path w="10838149" h="11248790">
                <a:moveTo>
                  <a:pt x="0" y="0"/>
                </a:moveTo>
                <a:lnTo>
                  <a:pt x="10838148" y="0"/>
                </a:lnTo>
                <a:lnTo>
                  <a:pt x="10838148" y="11248790"/>
                </a:lnTo>
                <a:lnTo>
                  <a:pt x="0" y="11248790"/>
                </a:lnTo>
                <a:lnTo>
                  <a:pt x="0" y="0"/>
                </a:lnTo>
                <a:close/>
              </a:path>
            </a:pathLst>
          </a:custGeom>
          <a:blipFill>
            <a:blip r:embed="rId4"/>
            <a:stretch>
              <a:fillRect l="-39945" t="-19359" r="-43873" b="-5391"/>
            </a:stretch>
          </a:blipFill>
        </p:spPr>
        <p:txBody>
          <a:bodyPr/>
          <a:lstStyle/>
          <a:p>
            <a:endParaRPr lang="en-US"/>
          </a:p>
        </p:txBody>
      </p:sp>
      <p:sp>
        <p:nvSpPr>
          <p:cNvPr id="5" name="Freeform 5"/>
          <p:cNvSpPr/>
          <p:nvPr/>
        </p:nvSpPr>
        <p:spPr>
          <a:xfrm rot="-3278696" flipH="1">
            <a:off x="1065935" y="2418363"/>
            <a:ext cx="5242075" cy="5156891"/>
          </a:xfrm>
          <a:custGeom>
            <a:avLst/>
            <a:gdLst/>
            <a:ahLst/>
            <a:cxnLst/>
            <a:rect l="l" t="t" r="r" b="b"/>
            <a:pathLst>
              <a:path w="5242075" h="5156891">
                <a:moveTo>
                  <a:pt x="5242074" y="0"/>
                </a:moveTo>
                <a:lnTo>
                  <a:pt x="0" y="0"/>
                </a:lnTo>
                <a:lnTo>
                  <a:pt x="0" y="5156891"/>
                </a:lnTo>
                <a:lnTo>
                  <a:pt x="5242074" y="5156891"/>
                </a:lnTo>
                <a:lnTo>
                  <a:pt x="5242074" y="0"/>
                </a:lnTo>
                <a:close/>
              </a:path>
            </a:pathLst>
          </a:custGeom>
          <a:blipFill>
            <a:blip r:embed="rId5"/>
            <a:stretch>
              <a:fillRect/>
            </a:stretch>
          </a:blipFill>
        </p:spPr>
        <p:txBody>
          <a:bodyPr/>
          <a:lstStyle/>
          <a:p>
            <a:endParaRPr lang="en-US"/>
          </a:p>
        </p:txBody>
      </p:sp>
      <p:sp>
        <p:nvSpPr>
          <p:cNvPr id="6" name="TextBox 6"/>
          <p:cNvSpPr txBox="1"/>
          <p:nvPr/>
        </p:nvSpPr>
        <p:spPr>
          <a:xfrm>
            <a:off x="7983151" y="3519170"/>
            <a:ext cx="7901959" cy="485775"/>
          </a:xfrm>
          <a:prstGeom prst="rect">
            <a:avLst/>
          </a:prstGeom>
        </p:spPr>
        <p:txBody>
          <a:bodyPr lIns="0" tIns="0" rIns="0" bIns="0" rtlCol="0" anchor="t">
            <a:spAutoFit/>
          </a:bodyPr>
          <a:lstStyle/>
          <a:p>
            <a:pPr algn="l">
              <a:lnSpc>
                <a:spcPts val="3840"/>
              </a:lnSpc>
            </a:pPr>
            <a:r>
              <a:rPr lang="en-US" sz="3200" b="1" spc="64">
                <a:solidFill>
                  <a:srgbClr val="FFFFFF"/>
                </a:solidFill>
                <a:latin typeface="Glacial Indifference Bold"/>
                <a:ea typeface="Glacial Indifference Bold"/>
                <a:cs typeface="Glacial Indifference Bold"/>
                <a:sym typeface="Glacial Indifference Bold"/>
              </a:rPr>
              <a:t>What You Will Learn and Hopefully Love</a:t>
            </a:r>
          </a:p>
        </p:txBody>
      </p:sp>
      <p:sp>
        <p:nvSpPr>
          <p:cNvPr id="7" name="TextBox 7"/>
          <p:cNvSpPr txBox="1"/>
          <p:nvPr/>
        </p:nvSpPr>
        <p:spPr>
          <a:xfrm>
            <a:off x="7983151" y="1555750"/>
            <a:ext cx="9276149" cy="896620"/>
          </a:xfrm>
          <a:prstGeom prst="rect">
            <a:avLst/>
          </a:prstGeom>
        </p:spPr>
        <p:txBody>
          <a:bodyPr lIns="0" tIns="0" rIns="0" bIns="0" rtlCol="0" anchor="t">
            <a:spAutoFit/>
          </a:bodyPr>
          <a:lstStyle/>
          <a:p>
            <a:pPr algn="l">
              <a:lnSpc>
                <a:spcPts val="7279"/>
              </a:lnSpc>
            </a:pPr>
            <a:r>
              <a:rPr lang="en-US" sz="5199">
                <a:solidFill>
                  <a:srgbClr val="FFFFFF"/>
                </a:solidFill>
                <a:latin typeface="Beth Ellen"/>
                <a:ea typeface="Beth Ellen"/>
                <a:cs typeface="Beth Ellen"/>
                <a:sym typeface="Beth Ellen"/>
              </a:rPr>
              <a:t>Wellcome</a:t>
            </a:r>
          </a:p>
        </p:txBody>
      </p:sp>
      <p:sp>
        <p:nvSpPr>
          <p:cNvPr id="8" name="TextBox 8"/>
          <p:cNvSpPr txBox="1"/>
          <p:nvPr/>
        </p:nvSpPr>
        <p:spPr>
          <a:xfrm>
            <a:off x="7783060" y="4852670"/>
            <a:ext cx="9346603" cy="3135630"/>
          </a:xfrm>
          <a:prstGeom prst="rect">
            <a:avLst/>
          </a:prstGeom>
        </p:spPr>
        <p:txBody>
          <a:bodyPr lIns="0" tIns="0" rIns="0" bIns="0" rtlCol="0" anchor="t">
            <a:spAutoFit/>
          </a:bodyPr>
          <a:lstStyle/>
          <a:p>
            <a:pPr marL="518160" lvl="1" indent="-259080" algn="l">
              <a:lnSpc>
                <a:spcPts val="5040"/>
              </a:lnSpc>
              <a:buFont typeface="Arial"/>
              <a:buChar char="•"/>
            </a:pPr>
            <a:r>
              <a:rPr lang="en-US" sz="2400" spc="60">
                <a:solidFill>
                  <a:srgbClr val="FFFFFF"/>
                </a:solidFill>
                <a:latin typeface="Glacial Indifference"/>
                <a:ea typeface="Glacial Indifference"/>
                <a:cs typeface="Glacial Indifference"/>
                <a:sym typeface="Glacial Indifference"/>
              </a:rPr>
              <a:t>Different engagement strategies</a:t>
            </a:r>
          </a:p>
          <a:p>
            <a:pPr marL="518160" lvl="1" indent="-259080" algn="l">
              <a:lnSpc>
                <a:spcPts val="5040"/>
              </a:lnSpc>
              <a:buFont typeface="Arial"/>
              <a:buChar char="•"/>
            </a:pPr>
            <a:r>
              <a:rPr lang="en-US" sz="2400" spc="60">
                <a:solidFill>
                  <a:srgbClr val="FFFFFF"/>
                </a:solidFill>
                <a:latin typeface="Glacial Indifference"/>
                <a:ea typeface="Glacial Indifference"/>
                <a:cs typeface="Glacial Indifference"/>
                <a:sym typeface="Glacial Indifference"/>
              </a:rPr>
              <a:t>An analyzed Nike Commercial</a:t>
            </a:r>
          </a:p>
          <a:p>
            <a:pPr marL="518160" lvl="1" indent="-259080" algn="l">
              <a:lnSpc>
                <a:spcPts val="5040"/>
              </a:lnSpc>
              <a:buFont typeface="Arial"/>
              <a:buChar char="•"/>
            </a:pPr>
            <a:r>
              <a:rPr lang="en-US" sz="2400" spc="60">
                <a:solidFill>
                  <a:srgbClr val="FFFFFF"/>
                </a:solidFill>
                <a:latin typeface="Glacial Indifference"/>
                <a:ea typeface="Glacial Indifference"/>
                <a:cs typeface="Glacial Indifference"/>
                <a:sym typeface="Glacial Indifference"/>
              </a:rPr>
              <a:t>Only the best podcast ever, a specific episode only sadly</a:t>
            </a:r>
          </a:p>
          <a:p>
            <a:pPr marL="518160" lvl="1" indent="-259080" algn="l">
              <a:lnSpc>
                <a:spcPts val="5040"/>
              </a:lnSpc>
              <a:buFont typeface="Arial"/>
              <a:buChar char="•"/>
            </a:pPr>
            <a:r>
              <a:rPr lang="en-US" sz="2400" spc="60">
                <a:solidFill>
                  <a:srgbClr val="FFFFFF"/>
                </a:solidFill>
                <a:latin typeface="Glacial Indifference"/>
                <a:ea typeface="Glacial Indifference"/>
                <a:cs typeface="Glacial Indifference"/>
                <a:sym typeface="Glacial Indifference"/>
              </a:rPr>
              <a:t>Did you ever want to know more about Mythology? Fear not, for I have just the perfect episode for you.</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1879146" y="-1203708"/>
            <a:ext cx="12625727" cy="12908092"/>
          </a:xfrm>
          <a:custGeom>
            <a:avLst/>
            <a:gdLst/>
            <a:ahLst/>
            <a:cxnLst/>
            <a:rect l="l" t="t" r="r" b="b"/>
            <a:pathLst>
              <a:path w="12625727" h="12908092">
                <a:moveTo>
                  <a:pt x="0" y="0"/>
                </a:moveTo>
                <a:lnTo>
                  <a:pt x="12625727" y="0"/>
                </a:lnTo>
                <a:lnTo>
                  <a:pt x="12625727" y="12908092"/>
                </a:lnTo>
                <a:lnTo>
                  <a:pt x="0" y="12908092"/>
                </a:lnTo>
                <a:lnTo>
                  <a:pt x="0" y="0"/>
                </a:lnTo>
                <a:close/>
              </a:path>
            </a:pathLst>
          </a:custGeom>
          <a:blipFill>
            <a:blip r:embed="rId3"/>
            <a:stretch>
              <a:fillRect/>
            </a:stretch>
          </a:blipFill>
        </p:spPr>
        <p:txBody>
          <a:bodyPr/>
          <a:lstStyle/>
          <a:p>
            <a:endParaRPr lang="en-US"/>
          </a:p>
        </p:txBody>
      </p:sp>
      <p:sp>
        <p:nvSpPr>
          <p:cNvPr id="4" name="Freeform 4"/>
          <p:cNvSpPr/>
          <p:nvPr/>
        </p:nvSpPr>
        <p:spPr>
          <a:xfrm rot="618040">
            <a:off x="15373872" y="-6097987"/>
            <a:ext cx="4770522" cy="9788560"/>
          </a:xfrm>
          <a:custGeom>
            <a:avLst/>
            <a:gdLst/>
            <a:ahLst/>
            <a:cxnLst/>
            <a:rect l="l" t="t" r="r" b="b"/>
            <a:pathLst>
              <a:path w="4770522" h="9788560">
                <a:moveTo>
                  <a:pt x="0" y="0"/>
                </a:moveTo>
                <a:lnTo>
                  <a:pt x="4770522" y="0"/>
                </a:lnTo>
                <a:lnTo>
                  <a:pt x="4770522" y="9788559"/>
                </a:lnTo>
                <a:lnTo>
                  <a:pt x="0" y="9788559"/>
                </a:lnTo>
                <a:lnTo>
                  <a:pt x="0" y="0"/>
                </a:lnTo>
                <a:close/>
              </a:path>
            </a:pathLst>
          </a:custGeom>
          <a:blipFill>
            <a:blip r:embed="rId4"/>
            <a:stretch>
              <a:fillRect l="-257" r="-257"/>
            </a:stretch>
          </a:blipFill>
        </p:spPr>
        <p:txBody>
          <a:bodyPr/>
          <a:lstStyle/>
          <a:p>
            <a:endParaRPr lang="en-US"/>
          </a:p>
        </p:txBody>
      </p:sp>
      <p:sp>
        <p:nvSpPr>
          <p:cNvPr id="5" name="Freeform 5"/>
          <p:cNvSpPr/>
          <p:nvPr/>
        </p:nvSpPr>
        <p:spPr>
          <a:xfrm rot="-5484824">
            <a:off x="15359765" y="4367556"/>
            <a:ext cx="7636093" cy="6652946"/>
          </a:xfrm>
          <a:custGeom>
            <a:avLst/>
            <a:gdLst/>
            <a:ahLst/>
            <a:cxnLst/>
            <a:rect l="l" t="t" r="r" b="b"/>
            <a:pathLst>
              <a:path w="7636093" h="6652946">
                <a:moveTo>
                  <a:pt x="0" y="0"/>
                </a:moveTo>
                <a:lnTo>
                  <a:pt x="7636093" y="0"/>
                </a:lnTo>
                <a:lnTo>
                  <a:pt x="7636093" y="6652946"/>
                </a:lnTo>
                <a:lnTo>
                  <a:pt x="0" y="6652946"/>
                </a:lnTo>
                <a:lnTo>
                  <a:pt x="0" y="0"/>
                </a:lnTo>
                <a:close/>
              </a:path>
            </a:pathLst>
          </a:custGeom>
          <a:blipFill>
            <a:blip r:embed="rId5"/>
            <a:stretch>
              <a:fillRect/>
            </a:stretch>
          </a:blipFill>
        </p:spPr>
        <p:txBody>
          <a:bodyPr/>
          <a:lstStyle/>
          <a:p>
            <a:endParaRPr lang="en-US"/>
          </a:p>
        </p:txBody>
      </p:sp>
      <p:sp>
        <p:nvSpPr>
          <p:cNvPr id="6" name="Freeform 6"/>
          <p:cNvSpPr/>
          <p:nvPr/>
        </p:nvSpPr>
        <p:spPr>
          <a:xfrm rot="1632180">
            <a:off x="16623623" y="1689036"/>
            <a:ext cx="3780147" cy="5199536"/>
          </a:xfrm>
          <a:custGeom>
            <a:avLst/>
            <a:gdLst/>
            <a:ahLst/>
            <a:cxnLst/>
            <a:rect l="l" t="t" r="r" b="b"/>
            <a:pathLst>
              <a:path w="3780147" h="5199536">
                <a:moveTo>
                  <a:pt x="0" y="0"/>
                </a:moveTo>
                <a:lnTo>
                  <a:pt x="3780147" y="0"/>
                </a:lnTo>
                <a:lnTo>
                  <a:pt x="3780147" y="5199535"/>
                </a:lnTo>
                <a:lnTo>
                  <a:pt x="0" y="5199535"/>
                </a:lnTo>
                <a:lnTo>
                  <a:pt x="0" y="0"/>
                </a:lnTo>
                <a:close/>
              </a:path>
            </a:pathLst>
          </a:custGeom>
          <a:blipFill>
            <a:blip r:embed="rId6"/>
            <a:stretch>
              <a:fillRect l="-3901" r="-3901"/>
            </a:stretch>
          </a:blipFill>
        </p:spPr>
        <p:txBody>
          <a:bodyPr/>
          <a:lstStyle/>
          <a:p>
            <a:endParaRPr lang="en-US"/>
          </a:p>
        </p:txBody>
      </p:sp>
      <p:sp>
        <p:nvSpPr>
          <p:cNvPr id="7" name="Freeform 7"/>
          <p:cNvSpPr/>
          <p:nvPr/>
        </p:nvSpPr>
        <p:spPr>
          <a:xfrm rot="-5494974" flipH="1">
            <a:off x="13796815" y="8059782"/>
            <a:ext cx="6101966" cy="4454435"/>
          </a:xfrm>
          <a:custGeom>
            <a:avLst/>
            <a:gdLst/>
            <a:ahLst/>
            <a:cxnLst/>
            <a:rect l="l" t="t" r="r" b="b"/>
            <a:pathLst>
              <a:path w="6101966" h="4454435">
                <a:moveTo>
                  <a:pt x="6101966" y="0"/>
                </a:moveTo>
                <a:lnTo>
                  <a:pt x="0" y="0"/>
                </a:lnTo>
                <a:lnTo>
                  <a:pt x="0" y="4454436"/>
                </a:lnTo>
                <a:lnTo>
                  <a:pt x="6101966" y="4454436"/>
                </a:lnTo>
                <a:lnTo>
                  <a:pt x="6101966" y="0"/>
                </a:lnTo>
                <a:close/>
              </a:path>
            </a:pathLst>
          </a:custGeom>
          <a:blipFill>
            <a:blip r:embed="rId7"/>
            <a:stretch>
              <a:fillRect/>
            </a:stretch>
          </a:blipFill>
        </p:spPr>
        <p:txBody>
          <a:bodyPr/>
          <a:lstStyle/>
          <a:p>
            <a:endParaRPr lang="en-US"/>
          </a:p>
        </p:txBody>
      </p:sp>
      <p:sp>
        <p:nvSpPr>
          <p:cNvPr id="8" name="TextBox 8"/>
          <p:cNvSpPr txBox="1"/>
          <p:nvPr/>
        </p:nvSpPr>
        <p:spPr>
          <a:xfrm>
            <a:off x="2405793" y="3371902"/>
            <a:ext cx="7116728" cy="542925"/>
          </a:xfrm>
          <a:prstGeom prst="rect">
            <a:avLst/>
          </a:prstGeom>
        </p:spPr>
        <p:txBody>
          <a:bodyPr lIns="0" tIns="0" rIns="0" bIns="0" rtlCol="0" anchor="t">
            <a:spAutoFit/>
          </a:bodyPr>
          <a:lstStyle/>
          <a:p>
            <a:pPr algn="l">
              <a:lnSpc>
                <a:spcPts val="4320"/>
              </a:lnSpc>
            </a:pPr>
            <a:r>
              <a:rPr lang="en-US" sz="3600" b="1" spc="72">
                <a:solidFill>
                  <a:srgbClr val="2C2827"/>
                </a:solidFill>
                <a:latin typeface="Glacial Indifference Bold"/>
                <a:ea typeface="Glacial Indifference Bold"/>
                <a:cs typeface="Glacial Indifference Bold"/>
                <a:sym typeface="Glacial Indifference Bold"/>
              </a:rPr>
              <a:t>Video Strategies</a:t>
            </a:r>
          </a:p>
        </p:txBody>
      </p:sp>
      <p:sp>
        <p:nvSpPr>
          <p:cNvPr id="9" name="TextBox 9"/>
          <p:cNvSpPr txBox="1"/>
          <p:nvPr/>
        </p:nvSpPr>
        <p:spPr>
          <a:xfrm>
            <a:off x="2405793" y="1875100"/>
            <a:ext cx="8844548" cy="821055"/>
          </a:xfrm>
          <a:prstGeom prst="rect">
            <a:avLst/>
          </a:prstGeom>
        </p:spPr>
        <p:txBody>
          <a:bodyPr lIns="0" tIns="0" rIns="0" bIns="0" rtlCol="0" anchor="t">
            <a:spAutoFit/>
          </a:bodyPr>
          <a:lstStyle/>
          <a:p>
            <a:pPr algn="l">
              <a:lnSpc>
                <a:spcPts val="6719"/>
              </a:lnSpc>
            </a:pPr>
            <a:r>
              <a:rPr lang="en-US" sz="4800">
                <a:solidFill>
                  <a:srgbClr val="2C2827"/>
                </a:solidFill>
                <a:latin typeface="Beth Ellen"/>
                <a:ea typeface="Beth Ellen"/>
                <a:cs typeface="Beth Ellen"/>
                <a:sym typeface="Beth Ellen"/>
              </a:rPr>
              <a:t>Engagement Strategies</a:t>
            </a:r>
          </a:p>
        </p:txBody>
      </p:sp>
      <p:sp>
        <p:nvSpPr>
          <p:cNvPr id="10" name="TextBox 10"/>
          <p:cNvSpPr txBox="1"/>
          <p:nvPr/>
        </p:nvSpPr>
        <p:spPr>
          <a:xfrm>
            <a:off x="2113840" y="4533423"/>
            <a:ext cx="8903896" cy="5227320"/>
          </a:xfrm>
          <a:prstGeom prst="rect">
            <a:avLst/>
          </a:prstGeom>
        </p:spPr>
        <p:txBody>
          <a:bodyPr lIns="0" tIns="0" rIns="0" bIns="0" rtlCol="0" anchor="t">
            <a:spAutoFit/>
          </a:bodyPr>
          <a:lstStyle/>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Spark their curiosity</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Speak to their emotions</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Tell a story</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Be authentic</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Use social proof</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Leverage FOMO </a:t>
            </a:r>
          </a:p>
          <a:p>
            <a:pPr marL="1165866" lvl="2" indent="-388622" algn="l">
              <a:lnSpc>
                <a:spcPts val="3780"/>
              </a:lnSpc>
              <a:buAutoNum type="alphaLcPeriod"/>
            </a:pPr>
            <a:r>
              <a:rPr lang="en-US" sz="2700">
                <a:solidFill>
                  <a:srgbClr val="2C2827"/>
                </a:solidFill>
                <a:latin typeface="Glacial Indifference"/>
                <a:ea typeface="Glacial Indifference"/>
                <a:cs typeface="Glacial Indifference"/>
                <a:sym typeface="Glacial Indifference"/>
              </a:rPr>
              <a:t>Fear of missing out</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Use repetitions</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Be relatable</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Use reverse psychology</a:t>
            </a:r>
          </a:p>
          <a:p>
            <a:pPr marL="582933" lvl="1" indent="-291467" algn="l">
              <a:lnSpc>
                <a:spcPts val="3780"/>
              </a:lnSpc>
              <a:buAutoNum type="arabicPeriod"/>
            </a:pPr>
            <a:r>
              <a:rPr lang="en-US" sz="2700">
                <a:solidFill>
                  <a:srgbClr val="2C2827"/>
                </a:solidFill>
                <a:latin typeface="Glacial Indifference"/>
                <a:ea typeface="Glacial Indifference"/>
                <a:cs typeface="Glacial Indifference"/>
                <a:sym typeface="Glacial Indifference"/>
              </a:rPr>
              <a:t>Be controversial</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1879146" y="-1203708"/>
            <a:ext cx="12625727" cy="12908092"/>
          </a:xfrm>
          <a:custGeom>
            <a:avLst/>
            <a:gdLst/>
            <a:ahLst/>
            <a:cxnLst/>
            <a:rect l="l" t="t" r="r" b="b"/>
            <a:pathLst>
              <a:path w="12625727" h="12908092">
                <a:moveTo>
                  <a:pt x="0" y="0"/>
                </a:moveTo>
                <a:lnTo>
                  <a:pt x="12625727" y="0"/>
                </a:lnTo>
                <a:lnTo>
                  <a:pt x="12625727" y="12908092"/>
                </a:lnTo>
                <a:lnTo>
                  <a:pt x="0" y="12908092"/>
                </a:lnTo>
                <a:lnTo>
                  <a:pt x="0" y="0"/>
                </a:lnTo>
                <a:close/>
              </a:path>
            </a:pathLst>
          </a:custGeom>
          <a:blipFill>
            <a:blip r:embed="rId3"/>
            <a:stretch>
              <a:fillRect/>
            </a:stretch>
          </a:blipFill>
        </p:spPr>
        <p:txBody>
          <a:bodyPr/>
          <a:lstStyle/>
          <a:p>
            <a:endParaRPr lang="en-US"/>
          </a:p>
        </p:txBody>
      </p:sp>
      <p:sp>
        <p:nvSpPr>
          <p:cNvPr id="4" name="Freeform 4"/>
          <p:cNvSpPr/>
          <p:nvPr/>
        </p:nvSpPr>
        <p:spPr>
          <a:xfrm rot="618040">
            <a:off x="15373872" y="-6097987"/>
            <a:ext cx="4770522" cy="9788560"/>
          </a:xfrm>
          <a:custGeom>
            <a:avLst/>
            <a:gdLst/>
            <a:ahLst/>
            <a:cxnLst/>
            <a:rect l="l" t="t" r="r" b="b"/>
            <a:pathLst>
              <a:path w="4770522" h="9788560">
                <a:moveTo>
                  <a:pt x="0" y="0"/>
                </a:moveTo>
                <a:lnTo>
                  <a:pt x="4770522" y="0"/>
                </a:lnTo>
                <a:lnTo>
                  <a:pt x="4770522" y="9788559"/>
                </a:lnTo>
                <a:lnTo>
                  <a:pt x="0" y="9788559"/>
                </a:lnTo>
                <a:lnTo>
                  <a:pt x="0" y="0"/>
                </a:lnTo>
                <a:close/>
              </a:path>
            </a:pathLst>
          </a:custGeom>
          <a:blipFill>
            <a:blip r:embed="rId4"/>
            <a:stretch>
              <a:fillRect l="-257" r="-257"/>
            </a:stretch>
          </a:blipFill>
        </p:spPr>
        <p:txBody>
          <a:bodyPr/>
          <a:lstStyle/>
          <a:p>
            <a:endParaRPr lang="en-US"/>
          </a:p>
        </p:txBody>
      </p:sp>
      <p:sp>
        <p:nvSpPr>
          <p:cNvPr id="5" name="Freeform 5"/>
          <p:cNvSpPr/>
          <p:nvPr/>
        </p:nvSpPr>
        <p:spPr>
          <a:xfrm rot="-5484824">
            <a:off x="15359765" y="4367556"/>
            <a:ext cx="7636093" cy="6652946"/>
          </a:xfrm>
          <a:custGeom>
            <a:avLst/>
            <a:gdLst/>
            <a:ahLst/>
            <a:cxnLst/>
            <a:rect l="l" t="t" r="r" b="b"/>
            <a:pathLst>
              <a:path w="7636093" h="6652946">
                <a:moveTo>
                  <a:pt x="0" y="0"/>
                </a:moveTo>
                <a:lnTo>
                  <a:pt x="7636093" y="0"/>
                </a:lnTo>
                <a:lnTo>
                  <a:pt x="7636093" y="6652946"/>
                </a:lnTo>
                <a:lnTo>
                  <a:pt x="0" y="6652946"/>
                </a:lnTo>
                <a:lnTo>
                  <a:pt x="0" y="0"/>
                </a:lnTo>
                <a:close/>
              </a:path>
            </a:pathLst>
          </a:custGeom>
          <a:blipFill>
            <a:blip r:embed="rId5"/>
            <a:stretch>
              <a:fillRect/>
            </a:stretch>
          </a:blipFill>
        </p:spPr>
        <p:txBody>
          <a:bodyPr/>
          <a:lstStyle/>
          <a:p>
            <a:endParaRPr lang="en-US"/>
          </a:p>
        </p:txBody>
      </p:sp>
      <p:sp>
        <p:nvSpPr>
          <p:cNvPr id="6" name="Freeform 6"/>
          <p:cNvSpPr/>
          <p:nvPr/>
        </p:nvSpPr>
        <p:spPr>
          <a:xfrm rot="1632180">
            <a:off x="16623623" y="1689036"/>
            <a:ext cx="3780147" cy="5199536"/>
          </a:xfrm>
          <a:custGeom>
            <a:avLst/>
            <a:gdLst/>
            <a:ahLst/>
            <a:cxnLst/>
            <a:rect l="l" t="t" r="r" b="b"/>
            <a:pathLst>
              <a:path w="3780147" h="5199536">
                <a:moveTo>
                  <a:pt x="0" y="0"/>
                </a:moveTo>
                <a:lnTo>
                  <a:pt x="3780147" y="0"/>
                </a:lnTo>
                <a:lnTo>
                  <a:pt x="3780147" y="5199535"/>
                </a:lnTo>
                <a:lnTo>
                  <a:pt x="0" y="5199535"/>
                </a:lnTo>
                <a:lnTo>
                  <a:pt x="0" y="0"/>
                </a:lnTo>
                <a:close/>
              </a:path>
            </a:pathLst>
          </a:custGeom>
          <a:blipFill>
            <a:blip r:embed="rId6"/>
            <a:stretch>
              <a:fillRect l="-3901" r="-3901"/>
            </a:stretch>
          </a:blipFill>
        </p:spPr>
        <p:txBody>
          <a:bodyPr/>
          <a:lstStyle/>
          <a:p>
            <a:endParaRPr lang="en-US"/>
          </a:p>
        </p:txBody>
      </p:sp>
      <p:sp>
        <p:nvSpPr>
          <p:cNvPr id="7" name="Freeform 7"/>
          <p:cNvSpPr/>
          <p:nvPr/>
        </p:nvSpPr>
        <p:spPr>
          <a:xfrm rot="-5494974" flipH="1">
            <a:off x="13796815" y="8059782"/>
            <a:ext cx="6101966" cy="4454435"/>
          </a:xfrm>
          <a:custGeom>
            <a:avLst/>
            <a:gdLst/>
            <a:ahLst/>
            <a:cxnLst/>
            <a:rect l="l" t="t" r="r" b="b"/>
            <a:pathLst>
              <a:path w="6101966" h="4454435">
                <a:moveTo>
                  <a:pt x="6101966" y="0"/>
                </a:moveTo>
                <a:lnTo>
                  <a:pt x="0" y="0"/>
                </a:lnTo>
                <a:lnTo>
                  <a:pt x="0" y="4454436"/>
                </a:lnTo>
                <a:lnTo>
                  <a:pt x="6101966" y="4454436"/>
                </a:lnTo>
                <a:lnTo>
                  <a:pt x="6101966" y="0"/>
                </a:lnTo>
                <a:close/>
              </a:path>
            </a:pathLst>
          </a:custGeom>
          <a:blipFill>
            <a:blip r:embed="rId7"/>
            <a:stretch>
              <a:fillRect/>
            </a:stretch>
          </a:blipFill>
        </p:spPr>
        <p:txBody>
          <a:bodyPr/>
          <a:lstStyle/>
          <a:p>
            <a:endParaRPr lang="en-US"/>
          </a:p>
        </p:txBody>
      </p:sp>
      <p:sp>
        <p:nvSpPr>
          <p:cNvPr id="8" name="TextBox 8"/>
          <p:cNvSpPr txBox="1"/>
          <p:nvPr/>
        </p:nvSpPr>
        <p:spPr>
          <a:xfrm>
            <a:off x="1461238" y="2811065"/>
            <a:ext cx="7116728" cy="542925"/>
          </a:xfrm>
          <a:prstGeom prst="rect">
            <a:avLst/>
          </a:prstGeom>
        </p:spPr>
        <p:txBody>
          <a:bodyPr lIns="0" tIns="0" rIns="0" bIns="0" rtlCol="0" anchor="t">
            <a:spAutoFit/>
          </a:bodyPr>
          <a:lstStyle/>
          <a:p>
            <a:pPr algn="l">
              <a:lnSpc>
                <a:spcPts val="4320"/>
              </a:lnSpc>
            </a:pPr>
            <a:r>
              <a:rPr lang="en-US" sz="3600" b="1" spc="72">
                <a:solidFill>
                  <a:srgbClr val="2C2827"/>
                </a:solidFill>
                <a:latin typeface="Glacial Indifference Bold"/>
                <a:ea typeface="Glacial Indifference Bold"/>
                <a:cs typeface="Glacial Indifference Bold"/>
                <a:sym typeface="Glacial Indifference Bold"/>
              </a:rPr>
              <a:t>Social Media Content/Blogs</a:t>
            </a:r>
          </a:p>
        </p:txBody>
      </p:sp>
      <p:sp>
        <p:nvSpPr>
          <p:cNvPr id="9" name="TextBox 9"/>
          <p:cNvSpPr txBox="1"/>
          <p:nvPr/>
        </p:nvSpPr>
        <p:spPr>
          <a:xfrm>
            <a:off x="1028700" y="793156"/>
            <a:ext cx="8844548" cy="821055"/>
          </a:xfrm>
          <a:prstGeom prst="rect">
            <a:avLst/>
          </a:prstGeom>
        </p:spPr>
        <p:txBody>
          <a:bodyPr lIns="0" tIns="0" rIns="0" bIns="0" rtlCol="0" anchor="t">
            <a:spAutoFit/>
          </a:bodyPr>
          <a:lstStyle/>
          <a:p>
            <a:pPr algn="l">
              <a:lnSpc>
                <a:spcPts val="6719"/>
              </a:lnSpc>
            </a:pPr>
            <a:r>
              <a:rPr lang="en-US" sz="4800">
                <a:solidFill>
                  <a:srgbClr val="2C2827"/>
                </a:solidFill>
                <a:latin typeface="Beth Ellen"/>
                <a:ea typeface="Beth Ellen"/>
                <a:cs typeface="Beth Ellen"/>
                <a:sym typeface="Beth Ellen"/>
              </a:rPr>
              <a:t>Engagement Strategies</a:t>
            </a:r>
          </a:p>
        </p:txBody>
      </p:sp>
      <p:sp>
        <p:nvSpPr>
          <p:cNvPr id="10" name="TextBox 10"/>
          <p:cNvSpPr txBox="1"/>
          <p:nvPr/>
        </p:nvSpPr>
        <p:spPr>
          <a:xfrm>
            <a:off x="1804713" y="3981058"/>
            <a:ext cx="8903896" cy="5595620"/>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Be original</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Publish accurate information</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Make your audience think</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Master your headlines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Mix up your content </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Produce actionable content</a:t>
            </a:r>
          </a:p>
          <a:p>
            <a:pPr marL="1381761" lvl="2" indent="-460587" algn="l">
              <a:lnSpc>
                <a:spcPts val="4480"/>
              </a:lnSpc>
              <a:buAutoNum type="alphaLcPeriod"/>
            </a:pPr>
            <a:r>
              <a:rPr lang="en-US" sz="3200">
                <a:solidFill>
                  <a:srgbClr val="2C2827"/>
                </a:solidFill>
                <a:latin typeface="Glacial Indifference"/>
                <a:ea typeface="Glacial Indifference"/>
                <a:cs typeface="Glacial Indifference"/>
                <a:sym typeface="Glacial Indifference"/>
              </a:rPr>
              <a:t>Outcomes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Tell a story</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Use visuals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Hook readers with your intro</a:t>
            </a: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1879146" y="-1203708"/>
            <a:ext cx="12625727" cy="12908092"/>
          </a:xfrm>
          <a:custGeom>
            <a:avLst/>
            <a:gdLst/>
            <a:ahLst/>
            <a:cxnLst/>
            <a:rect l="l" t="t" r="r" b="b"/>
            <a:pathLst>
              <a:path w="12625727" h="12908092">
                <a:moveTo>
                  <a:pt x="0" y="0"/>
                </a:moveTo>
                <a:lnTo>
                  <a:pt x="12625727" y="0"/>
                </a:lnTo>
                <a:lnTo>
                  <a:pt x="12625727" y="12908092"/>
                </a:lnTo>
                <a:lnTo>
                  <a:pt x="0" y="12908092"/>
                </a:lnTo>
                <a:lnTo>
                  <a:pt x="0" y="0"/>
                </a:lnTo>
                <a:close/>
              </a:path>
            </a:pathLst>
          </a:custGeom>
          <a:blipFill>
            <a:blip r:embed="rId3"/>
            <a:stretch>
              <a:fillRect/>
            </a:stretch>
          </a:blipFill>
        </p:spPr>
        <p:txBody>
          <a:bodyPr/>
          <a:lstStyle/>
          <a:p>
            <a:endParaRPr lang="en-US"/>
          </a:p>
        </p:txBody>
      </p:sp>
      <p:sp>
        <p:nvSpPr>
          <p:cNvPr id="4" name="Freeform 4"/>
          <p:cNvSpPr/>
          <p:nvPr/>
        </p:nvSpPr>
        <p:spPr>
          <a:xfrm rot="618040">
            <a:off x="15373872" y="-6097987"/>
            <a:ext cx="4770522" cy="9788560"/>
          </a:xfrm>
          <a:custGeom>
            <a:avLst/>
            <a:gdLst/>
            <a:ahLst/>
            <a:cxnLst/>
            <a:rect l="l" t="t" r="r" b="b"/>
            <a:pathLst>
              <a:path w="4770522" h="9788560">
                <a:moveTo>
                  <a:pt x="0" y="0"/>
                </a:moveTo>
                <a:lnTo>
                  <a:pt x="4770522" y="0"/>
                </a:lnTo>
                <a:lnTo>
                  <a:pt x="4770522" y="9788559"/>
                </a:lnTo>
                <a:lnTo>
                  <a:pt x="0" y="9788559"/>
                </a:lnTo>
                <a:lnTo>
                  <a:pt x="0" y="0"/>
                </a:lnTo>
                <a:close/>
              </a:path>
            </a:pathLst>
          </a:custGeom>
          <a:blipFill>
            <a:blip r:embed="rId4"/>
            <a:stretch>
              <a:fillRect l="-257" r="-257"/>
            </a:stretch>
          </a:blipFill>
        </p:spPr>
        <p:txBody>
          <a:bodyPr/>
          <a:lstStyle/>
          <a:p>
            <a:endParaRPr lang="en-US"/>
          </a:p>
        </p:txBody>
      </p:sp>
      <p:sp>
        <p:nvSpPr>
          <p:cNvPr id="5" name="Freeform 5"/>
          <p:cNvSpPr/>
          <p:nvPr/>
        </p:nvSpPr>
        <p:spPr>
          <a:xfrm rot="-5484824">
            <a:off x="15359765" y="4367556"/>
            <a:ext cx="7636093" cy="6652946"/>
          </a:xfrm>
          <a:custGeom>
            <a:avLst/>
            <a:gdLst/>
            <a:ahLst/>
            <a:cxnLst/>
            <a:rect l="l" t="t" r="r" b="b"/>
            <a:pathLst>
              <a:path w="7636093" h="6652946">
                <a:moveTo>
                  <a:pt x="0" y="0"/>
                </a:moveTo>
                <a:lnTo>
                  <a:pt x="7636093" y="0"/>
                </a:lnTo>
                <a:lnTo>
                  <a:pt x="7636093" y="6652946"/>
                </a:lnTo>
                <a:lnTo>
                  <a:pt x="0" y="6652946"/>
                </a:lnTo>
                <a:lnTo>
                  <a:pt x="0" y="0"/>
                </a:lnTo>
                <a:close/>
              </a:path>
            </a:pathLst>
          </a:custGeom>
          <a:blipFill>
            <a:blip r:embed="rId5"/>
            <a:stretch>
              <a:fillRect/>
            </a:stretch>
          </a:blipFill>
        </p:spPr>
        <p:txBody>
          <a:bodyPr/>
          <a:lstStyle/>
          <a:p>
            <a:endParaRPr lang="en-US"/>
          </a:p>
        </p:txBody>
      </p:sp>
      <p:sp>
        <p:nvSpPr>
          <p:cNvPr id="6" name="Freeform 6"/>
          <p:cNvSpPr/>
          <p:nvPr/>
        </p:nvSpPr>
        <p:spPr>
          <a:xfrm rot="1632180">
            <a:off x="16623623" y="1689036"/>
            <a:ext cx="3780147" cy="5199536"/>
          </a:xfrm>
          <a:custGeom>
            <a:avLst/>
            <a:gdLst/>
            <a:ahLst/>
            <a:cxnLst/>
            <a:rect l="l" t="t" r="r" b="b"/>
            <a:pathLst>
              <a:path w="3780147" h="5199536">
                <a:moveTo>
                  <a:pt x="0" y="0"/>
                </a:moveTo>
                <a:lnTo>
                  <a:pt x="3780147" y="0"/>
                </a:lnTo>
                <a:lnTo>
                  <a:pt x="3780147" y="5199535"/>
                </a:lnTo>
                <a:lnTo>
                  <a:pt x="0" y="5199535"/>
                </a:lnTo>
                <a:lnTo>
                  <a:pt x="0" y="0"/>
                </a:lnTo>
                <a:close/>
              </a:path>
            </a:pathLst>
          </a:custGeom>
          <a:blipFill>
            <a:blip r:embed="rId6"/>
            <a:stretch>
              <a:fillRect l="-3901" r="-3901"/>
            </a:stretch>
          </a:blipFill>
        </p:spPr>
        <p:txBody>
          <a:bodyPr/>
          <a:lstStyle/>
          <a:p>
            <a:endParaRPr lang="en-US"/>
          </a:p>
        </p:txBody>
      </p:sp>
      <p:sp>
        <p:nvSpPr>
          <p:cNvPr id="7" name="Freeform 7"/>
          <p:cNvSpPr/>
          <p:nvPr/>
        </p:nvSpPr>
        <p:spPr>
          <a:xfrm rot="-5494974" flipH="1">
            <a:off x="13796815" y="8059782"/>
            <a:ext cx="6101966" cy="4454435"/>
          </a:xfrm>
          <a:custGeom>
            <a:avLst/>
            <a:gdLst/>
            <a:ahLst/>
            <a:cxnLst/>
            <a:rect l="l" t="t" r="r" b="b"/>
            <a:pathLst>
              <a:path w="6101966" h="4454435">
                <a:moveTo>
                  <a:pt x="6101966" y="0"/>
                </a:moveTo>
                <a:lnTo>
                  <a:pt x="0" y="0"/>
                </a:lnTo>
                <a:lnTo>
                  <a:pt x="0" y="4454436"/>
                </a:lnTo>
                <a:lnTo>
                  <a:pt x="6101966" y="4454436"/>
                </a:lnTo>
                <a:lnTo>
                  <a:pt x="6101966" y="0"/>
                </a:lnTo>
                <a:close/>
              </a:path>
            </a:pathLst>
          </a:custGeom>
          <a:blipFill>
            <a:blip r:embed="rId7"/>
            <a:stretch>
              <a:fillRect/>
            </a:stretch>
          </a:blipFill>
        </p:spPr>
        <p:txBody>
          <a:bodyPr/>
          <a:lstStyle/>
          <a:p>
            <a:endParaRPr lang="en-US"/>
          </a:p>
        </p:txBody>
      </p:sp>
      <p:sp>
        <p:nvSpPr>
          <p:cNvPr id="8" name="TextBox 8"/>
          <p:cNvSpPr txBox="1"/>
          <p:nvPr/>
        </p:nvSpPr>
        <p:spPr>
          <a:xfrm>
            <a:off x="1255154" y="2536286"/>
            <a:ext cx="7116728" cy="542925"/>
          </a:xfrm>
          <a:prstGeom prst="rect">
            <a:avLst/>
          </a:prstGeom>
        </p:spPr>
        <p:txBody>
          <a:bodyPr lIns="0" tIns="0" rIns="0" bIns="0" rtlCol="0" anchor="t">
            <a:spAutoFit/>
          </a:bodyPr>
          <a:lstStyle/>
          <a:p>
            <a:pPr algn="l">
              <a:lnSpc>
                <a:spcPts val="4320"/>
              </a:lnSpc>
            </a:pPr>
            <a:r>
              <a:rPr lang="en-US" sz="3600" b="1" spc="72">
                <a:solidFill>
                  <a:srgbClr val="2C2827"/>
                </a:solidFill>
                <a:latin typeface="Glacial Indifference Bold"/>
                <a:ea typeface="Glacial Indifference Bold"/>
                <a:cs typeface="Glacial Indifference Bold"/>
                <a:sym typeface="Glacial Indifference Bold"/>
              </a:rPr>
              <a:t>Marketing Compaigns</a:t>
            </a:r>
          </a:p>
        </p:txBody>
      </p:sp>
      <p:sp>
        <p:nvSpPr>
          <p:cNvPr id="9" name="TextBox 9"/>
          <p:cNvSpPr txBox="1"/>
          <p:nvPr/>
        </p:nvSpPr>
        <p:spPr>
          <a:xfrm>
            <a:off x="1028700" y="654400"/>
            <a:ext cx="8844548" cy="821055"/>
          </a:xfrm>
          <a:prstGeom prst="rect">
            <a:avLst/>
          </a:prstGeom>
        </p:spPr>
        <p:txBody>
          <a:bodyPr lIns="0" tIns="0" rIns="0" bIns="0" rtlCol="0" anchor="t">
            <a:spAutoFit/>
          </a:bodyPr>
          <a:lstStyle/>
          <a:p>
            <a:pPr algn="l">
              <a:lnSpc>
                <a:spcPts val="6719"/>
              </a:lnSpc>
            </a:pPr>
            <a:r>
              <a:rPr lang="en-US" sz="4800">
                <a:solidFill>
                  <a:srgbClr val="2C2827"/>
                </a:solidFill>
                <a:latin typeface="Beth Ellen"/>
                <a:ea typeface="Beth Ellen"/>
                <a:cs typeface="Beth Ellen"/>
                <a:sym typeface="Beth Ellen"/>
              </a:rPr>
              <a:t>Engagement Strategies</a:t>
            </a:r>
          </a:p>
        </p:txBody>
      </p:sp>
      <p:sp>
        <p:nvSpPr>
          <p:cNvPr id="10" name="TextBox 10"/>
          <p:cNvSpPr txBox="1"/>
          <p:nvPr/>
        </p:nvSpPr>
        <p:spPr>
          <a:xfrm>
            <a:off x="1028700" y="3662680"/>
            <a:ext cx="8903896" cy="5595620"/>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Give the gift that keeps on giving</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Create an unboxing experience with dimensional mail</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Go beyond </a:t>
            </a:r>
            <a:r>
              <a:rPr lang="en-US" sz="3200">
                <a:solidFill>
                  <a:srgbClr val="EE4F6D"/>
                </a:solidFill>
                <a:latin typeface="Glacial Indifference"/>
                <a:ea typeface="Glacial Indifference"/>
                <a:cs typeface="Glacial Indifference"/>
                <a:sym typeface="Glacial Indifference"/>
              </a:rPr>
              <a:t>personal</a:t>
            </a:r>
            <a:r>
              <a:rPr lang="en-US" sz="3200">
                <a:solidFill>
                  <a:srgbClr val="2C2827"/>
                </a:solidFill>
                <a:latin typeface="Glacial Indifference"/>
                <a:ea typeface="Glacial Indifference"/>
                <a:cs typeface="Glacial Indifference"/>
                <a:sym typeface="Glacial Indifference"/>
              </a:rPr>
              <a:t>. Be </a:t>
            </a:r>
            <a:r>
              <a:rPr lang="en-US" sz="3200" i="1">
                <a:solidFill>
                  <a:srgbClr val="EE4F6D"/>
                </a:solidFill>
                <a:latin typeface="Glacial Indifference Italics"/>
                <a:ea typeface="Glacial Indifference Italics"/>
                <a:cs typeface="Glacial Indifference Italics"/>
                <a:sym typeface="Glacial Indifference Italics"/>
              </a:rPr>
              <a:t>personable</a:t>
            </a:r>
            <a:r>
              <a:rPr lang="en-US" sz="3200">
                <a:solidFill>
                  <a:srgbClr val="2C2827"/>
                </a:solidFill>
                <a:latin typeface="Glacial Indifference"/>
                <a:ea typeface="Glacial Indifference"/>
                <a:cs typeface="Glacial Indifference"/>
                <a:sym typeface="Glacial Indifference"/>
              </a:rPr>
              <a:t>.</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Make your CTA’s irresistible!</a:t>
            </a:r>
          </a:p>
          <a:p>
            <a:pPr marL="1381761" lvl="2" indent="-460587" algn="l">
              <a:lnSpc>
                <a:spcPts val="4480"/>
              </a:lnSpc>
              <a:buAutoNum type="alphaLcPeriod"/>
            </a:pPr>
            <a:r>
              <a:rPr lang="en-US" sz="3200">
                <a:solidFill>
                  <a:srgbClr val="2C2827"/>
                </a:solidFill>
                <a:latin typeface="Glacial Indifference"/>
                <a:ea typeface="Glacial Indifference"/>
                <a:cs typeface="Glacial Indifference"/>
                <a:sym typeface="Glacial Indifference"/>
              </a:rPr>
              <a:t>Call to actions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Create an emotional connection by storytelling with video</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Create delightful experiences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To gain value, demonstrate value</a:t>
            </a: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1879146" y="-1203708"/>
            <a:ext cx="12625727" cy="12908092"/>
          </a:xfrm>
          <a:custGeom>
            <a:avLst/>
            <a:gdLst/>
            <a:ahLst/>
            <a:cxnLst/>
            <a:rect l="l" t="t" r="r" b="b"/>
            <a:pathLst>
              <a:path w="12625727" h="12908092">
                <a:moveTo>
                  <a:pt x="0" y="0"/>
                </a:moveTo>
                <a:lnTo>
                  <a:pt x="12625727" y="0"/>
                </a:lnTo>
                <a:lnTo>
                  <a:pt x="12625727" y="12908092"/>
                </a:lnTo>
                <a:lnTo>
                  <a:pt x="0" y="12908092"/>
                </a:lnTo>
                <a:lnTo>
                  <a:pt x="0" y="0"/>
                </a:lnTo>
                <a:close/>
              </a:path>
            </a:pathLst>
          </a:custGeom>
          <a:blipFill>
            <a:blip r:embed="rId3"/>
            <a:stretch>
              <a:fillRect/>
            </a:stretch>
          </a:blipFill>
        </p:spPr>
        <p:txBody>
          <a:bodyPr/>
          <a:lstStyle/>
          <a:p>
            <a:endParaRPr lang="en-US"/>
          </a:p>
        </p:txBody>
      </p:sp>
      <p:sp>
        <p:nvSpPr>
          <p:cNvPr id="4" name="Freeform 4"/>
          <p:cNvSpPr/>
          <p:nvPr/>
        </p:nvSpPr>
        <p:spPr>
          <a:xfrm rot="618040">
            <a:off x="15373872" y="-6097987"/>
            <a:ext cx="4770522" cy="9788560"/>
          </a:xfrm>
          <a:custGeom>
            <a:avLst/>
            <a:gdLst/>
            <a:ahLst/>
            <a:cxnLst/>
            <a:rect l="l" t="t" r="r" b="b"/>
            <a:pathLst>
              <a:path w="4770522" h="9788560">
                <a:moveTo>
                  <a:pt x="0" y="0"/>
                </a:moveTo>
                <a:lnTo>
                  <a:pt x="4770522" y="0"/>
                </a:lnTo>
                <a:lnTo>
                  <a:pt x="4770522" y="9788559"/>
                </a:lnTo>
                <a:lnTo>
                  <a:pt x="0" y="9788559"/>
                </a:lnTo>
                <a:lnTo>
                  <a:pt x="0" y="0"/>
                </a:lnTo>
                <a:close/>
              </a:path>
            </a:pathLst>
          </a:custGeom>
          <a:blipFill>
            <a:blip r:embed="rId4"/>
            <a:stretch>
              <a:fillRect l="-257" r="-257"/>
            </a:stretch>
          </a:blipFill>
        </p:spPr>
        <p:txBody>
          <a:bodyPr/>
          <a:lstStyle/>
          <a:p>
            <a:endParaRPr lang="en-US"/>
          </a:p>
        </p:txBody>
      </p:sp>
      <p:sp>
        <p:nvSpPr>
          <p:cNvPr id="5" name="Freeform 5"/>
          <p:cNvSpPr/>
          <p:nvPr/>
        </p:nvSpPr>
        <p:spPr>
          <a:xfrm rot="-5484824">
            <a:off x="15359765" y="4367556"/>
            <a:ext cx="7636093" cy="6652946"/>
          </a:xfrm>
          <a:custGeom>
            <a:avLst/>
            <a:gdLst/>
            <a:ahLst/>
            <a:cxnLst/>
            <a:rect l="l" t="t" r="r" b="b"/>
            <a:pathLst>
              <a:path w="7636093" h="6652946">
                <a:moveTo>
                  <a:pt x="0" y="0"/>
                </a:moveTo>
                <a:lnTo>
                  <a:pt x="7636093" y="0"/>
                </a:lnTo>
                <a:lnTo>
                  <a:pt x="7636093" y="6652946"/>
                </a:lnTo>
                <a:lnTo>
                  <a:pt x="0" y="6652946"/>
                </a:lnTo>
                <a:lnTo>
                  <a:pt x="0" y="0"/>
                </a:lnTo>
                <a:close/>
              </a:path>
            </a:pathLst>
          </a:custGeom>
          <a:blipFill>
            <a:blip r:embed="rId5"/>
            <a:stretch>
              <a:fillRect/>
            </a:stretch>
          </a:blipFill>
        </p:spPr>
        <p:txBody>
          <a:bodyPr/>
          <a:lstStyle/>
          <a:p>
            <a:endParaRPr lang="en-US"/>
          </a:p>
        </p:txBody>
      </p:sp>
      <p:sp>
        <p:nvSpPr>
          <p:cNvPr id="6" name="Freeform 6"/>
          <p:cNvSpPr/>
          <p:nvPr/>
        </p:nvSpPr>
        <p:spPr>
          <a:xfrm rot="1632180">
            <a:off x="16623623" y="1689036"/>
            <a:ext cx="3780147" cy="5199536"/>
          </a:xfrm>
          <a:custGeom>
            <a:avLst/>
            <a:gdLst/>
            <a:ahLst/>
            <a:cxnLst/>
            <a:rect l="l" t="t" r="r" b="b"/>
            <a:pathLst>
              <a:path w="3780147" h="5199536">
                <a:moveTo>
                  <a:pt x="0" y="0"/>
                </a:moveTo>
                <a:lnTo>
                  <a:pt x="3780147" y="0"/>
                </a:lnTo>
                <a:lnTo>
                  <a:pt x="3780147" y="5199535"/>
                </a:lnTo>
                <a:lnTo>
                  <a:pt x="0" y="5199535"/>
                </a:lnTo>
                <a:lnTo>
                  <a:pt x="0" y="0"/>
                </a:lnTo>
                <a:close/>
              </a:path>
            </a:pathLst>
          </a:custGeom>
          <a:blipFill>
            <a:blip r:embed="rId6"/>
            <a:stretch>
              <a:fillRect l="-3901" r="-3901"/>
            </a:stretch>
          </a:blipFill>
        </p:spPr>
        <p:txBody>
          <a:bodyPr/>
          <a:lstStyle/>
          <a:p>
            <a:endParaRPr lang="en-US"/>
          </a:p>
        </p:txBody>
      </p:sp>
      <p:sp>
        <p:nvSpPr>
          <p:cNvPr id="7" name="Freeform 7"/>
          <p:cNvSpPr/>
          <p:nvPr/>
        </p:nvSpPr>
        <p:spPr>
          <a:xfrm rot="-5494974" flipH="1">
            <a:off x="13796815" y="8059782"/>
            <a:ext cx="6101966" cy="4454435"/>
          </a:xfrm>
          <a:custGeom>
            <a:avLst/>
            <a:gdLst/>
            <a:ahLst/>
            <a:cxnLst/>
            <a:rect l="l" t="t" r="r" b="b"/>
            <a:pathLst>
              <a:path w="6101966" h="4454435">
                <a:moveTo>
                  <a:pt x="6101966" y="0"/>
                </a:moveTo>
                <a:lnTo>
                  <a:pt x="0" y="0"/>
                </a:lnTo>
                <a:lnTo>
                  <a:pt x="0" y="4454436"/>
                </a:lnTo>
                <a:lnTo>
                  <a:pt x="6101966" y="4454436"/>
                </a:lnTo>
                <a:lnTo>
                  <a:pt x="6101966" y="0"/>
                </a:lnTo>
                <a:close/>
              </a:path>
            </a:pathLst>
          </a:custGeom>
          <a:blipFill>
            <a:blip r:embed="rId7"/>
            <a:stretch>
              <a:fillRect/>
            </a:stretch>
          </a:blipFill>
        </p:spPr>
        <p:txBody>
          <a:bodyPr/>
          <a:lstStyle/>
          <a:p>
            <a:endParaRPr lang="en-US"/>
          </a:p>
        </p:txBody>
      </p:sp>
      <p:sp>
        <p:nvSpPr>
          <p:cNvPr id="8" name="TextBox 8"/>
          <p:cNvSpPr txBox="1"/>
          <p:nvPr/>
        </p:nvSpPr>
        <p:spPr>
          <a:xfrm>
            <a:off x="915504" y="2106943"/>
            <a:ext cx="10963641" cy="542925"/>
          </a:xfrm>
          <a:prstGeom prst="rect">
            <a:avLst/>
          </a:prstGeom>
        </p:spPr>
        <p:txBody>
          <a:bodyPr lIns="0" tIns="0" rIns="0" bIns="0" rtlCol="0" anchor="t">
            <a:spAutoFit/>
          </a:bodyPr>
          <a:lstStyle/>
          <a:p>
            <a:pPr algn="l">
              <a:lnSpc>
                <a:spcPts val="4320"/>
              </a:lnSpc>
            </a:pPr>
            <a:r>
              <a:rPr lang="en-US" sz="3600" b="1" spc="72">
                <a:solidFill>
                  <a:srgbClr val="2C2827"/>
                </a:solidFill>
                <a:latin typeface="Glacial Indifference Bold"/>
                <a:ea typeface="Glacial Indifference Bold"/>
                <a:cs typeface="Glacial Indifference Bold"/>
                <a:sym typeface="Glacial Indifference Bold"/>
              </a:rPr>
              <a:t>Writing engaging content for websites and blogs</a:t>
            </a:r>
          </a:p>
        </p:txBody>
      </p:sp>
      <p:sp>
        <p:nvSpPr>
          <p:cNvPr id="9" name="TextBox 9"/>
          <p:cNvSpPr txBox="1"/>
          <p:nvPr/>
        </p:nvSpPr>
        <p:spPr>
          <a:xfrm>
            <a:off x="1028700" y="466855"/>
            <a:ext cx="8844548" cy="821055"/>
          </a:xfrm>
          <a:prstGeom prst="rect">
            <a:avLst/>
          </a:prstGeom>
        </p:spPr>
        <p:txBody>
          <a:bodyPr lIns="0" tIns="0" rIns="0" bIns="0" rtlCol="0" anchor="t">
            <a:spAutoFit/>
          </a:bodyPr>
          <a:lstStyle/>
          <a:p>
            <a:pPr algn="l">
              <a:lnSpc>
                <a:spcPts val="6719"/>
              </a:lnSpc>
            </a:pPr>
            <a:r>
              <a:rPr lang="en-US" sz="4800">
                <a:solidFill>
                  <a:srgbClr val="2C2827"/>
                </a:solidFill>
                <a:latin typeface="Beth Ellen"/>
                <a:ea typeface="Beth Ellen"/>
                <a:cs typeface="Beth Ellen"/>
                <a:sym typeface="Beth Ellen"/>
              </a:rPr>
              <a:t>Engagement Strategies</a:t>
            </a:r>
          </a:p>
        </p:txBody>
      </p:sp>
      <p:sp>
        <p:nvSpPr>
          <p:cNvPr id="10" name="TextBox 10"/>
          <p:cNvSpPr txBox="1"/>
          <p:nvPr/>
        </p:nvSpPr>
        <p:spPr>
          <a:xfrm>
            <a:off x="1186459" y="3131341"/>
            <a:ext cx="8903896" cy="6849110"/>
          </a:xfrm>
          <a:prstGeom prst="rect">
            <a:avLst/>
          </a:prstGeom>
        </p:spPr>
        <p:txBody>
          <a:bodyPr lIns="0" tIns="0" rIns="0" bIns="0" rtlCol="0" anchor="t">
            <a:spAutoFit/>
          </a:bodyPr>
          <a:lstStyle/>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Use headers and sub-headers</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Be concise</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Use graphics</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Use lists</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Have a call to action</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Edit your work</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Write for your audience</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Tell a story</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Be clear</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Use great sources</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Format wisely</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Use keywords</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Incorporate internal links</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Be consistent</a:t>
            </a:r>
          </a:p>
          <a:p>
            <a:pPr marL="561344" lvl="1" indent="-280672" algn="l">
              <a:lnSpc>
                <a:spcPts val="3640"/>
              </a:lnSpc>
              <a:buAutoNum type="arabicPeriod"/>
            </a:pPr>
            <a:r>
              <a:rPr lang="en-US" sz="2600">
                <a:solidFill>
                  <a:srgbClr val="2C2827"/>
                </a:solidFill>
                <a:latin typeface="Glacial Indifference"/>
                <a:ea typeface="Glacial Indifference"/>
                <a:cs typeface="Glacial Indifference"/>
                <a:sym typeface="Glacial Indifference"/>
              </a:rPr>
              <a:t>Let your passion shine through</a:t>
            </a:r>
          </a:p>
        </p:txBody>
      </p:sp>
    </p:spTree>
  </p:cSld>
  <p:clrMapOvr>
    <a:masterClrMapping/>
  </p:clrMapOvr>
  <p:transition>
    <p:cover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1879146" y="-1203708"/>
            <a:ext cx="12625727" cy="12908092"/>
          </a:xfrm>
          <a:custGeom>
            <a:avLst/>
            <a:gdLst/>
            <a:ahLst/>
            <a:cxnLst/>
            <a:rect l="l" t="t" r="r" b="b"/>
            <a:pathLst>
              <a:path w="12625727" h="12908092">
                <a:moveTo>
                  <a:pt x="0" y="0"/>
                </a:moveTo>
                <a:lnTo>
                  <a:pt x="12625727" y="0"/>
                </a:lnTo>
                <a:lnTo>
                  <a:pt x="12625727" y="12908092"/>
                </a:lnTo>
                <a:lnTo>
                  <a:pt x="0" y="12908092"/>
                </a:lnTo>
                <a:lnTo>
                  <a:pt x="0" y="0"/>
                </a:lnTo>
                <a:close/>
              </a:path>
            </a:pathLst>
          </a:custGeom>
          <a:blipFill>
            <a:blip r:embed="rId3"/>
            <a:stretch>
              <a:fillRect/>
            </a:stretch>
          </a:blipFill>
        </p:spPr>
        <p:txBody>
          <a:bodyPr/>
          <a:lstStyle/>
          <a:p>
            <a:endParaRPr lang="en-US"/>
          </a:p>
        </p:txBody>
      </p:sp>
      <p:sp>
        <p:nvSpPr>
          <p:cNvPr id="4" name="Freeform 4"/>
          <p:cNvSpPr/>
          <p:nvPr/>
        </p:nvSpPr>
        <p:spPr>
          <a:xfrm rot="618040">
            <a:off x="15373872" y="-6097987"/>
            <a:ext cx="4770522" cy="9788560"/>
          </a:xfrm>
          <a:custGeom>
            <a:avLst/>
            <a:gdLst/>
            <a:ahLst/>
            <a:cxnLst/>
            <a:rect l="l" t="t" r="r" b="b"/>
            <a:pathLst>
              <a:path w="4770522" h="9788560">
                <a:moveTo>
                  <a:pt x="0" y="0"/>
                </a:moveTo>
                <a:lnTo>
                  <a:pt x="4770522" y="0"/>
                </a:lnTo>
                <a:lnTo>
                  <a:pt x="4770522" y="9788559"/>
                </a:lnTo>
                <a:lnTo>
                  <a:pt x="0" y="9788559"/>
                </a:lnTo>
                <a:lnTo>
                  <a:pt x="0" y="0"/>
                </a:lnTo>
                <a:close/>
              </a:path>
            </a:pathLst>
          </a:custGeom>
          <a:blipFill>
            <a:blip r:embed="rId4"/>
            <a:stretch>
              <a:fillRect l="-257" r="-257"/>
            </a:stretch>
          </a:blipFill>
        </p:spPr>
        <p:txBody>
          <a:bodyPr/>
          <a:lstStyle/>
          <a:p>
            <a:endParaRPr lang="en-US"/>
          </a:p>
        </p:txBody>
      </p:sp>
      <p:sp>
        <p:nvSpPr>
          <p:cNvPr id="5" name="Freeform 5"/>
          <p:cNvSpPr/>
          <p:nvPr/>
        </p:nvSpPr>
        <p:spPr>
          <a:xfrm rot="-5484824">
            <a:off x="15359765" y="4367556"/>
            <a:ext cx="7636093" cy="6652946"/>
          </a:xfrm>
          <a:custGeom>
            <a:avLst/>
            <a:gdLst/>
            <a:ahLst/>
            <a:cxnLst/>
            <a:rect l="l" t="t" r="r" b="b"/>
            <a:pathLst>
              <a:path w="7636093" h="6652946">
                <a:moveTo>
                  <a:pt x="0" y="0"/>
                </a:moveTo>
                <a:lnTo>
                  <a:pt x="7636093" y="0"/>
                </a:lnTo>
                <a:lnTo>
                  <a:pt x="7636093" y="6652946"/>
                </a:lnTo>
                <a:lnTo>
                  <a:pt x="0" y="6652946"/>
                </a:lnTo>
                <a:lnTo>
                  <a:pt x="0" y="0"/>
                </a:lnTo>
                <a:close/>
              </a:path>
            </a:pathLst>
          </a:custGeom>
          <a:blipFill>
            <a:blip r:embed="rId5"/>
            <a:stretch>
              <a:fillRect/>
            </a:stretch>
          </a:blipFill>
        </p:spPr>
        <p:txBody>
          <a:bodyPr/>
          <a:lstStyle/>
          <a:p>
            <a:endParaRPr lang="en-US"/>
          </a:p>
        </p:txBody>
      </p:sp>
      <p:sp>
        <p:nvSpPr>
          <p:cNvPr id="6" name="Freeform 6"/>
          <p:cNvSpPr/>
          <p:nvPr/>
        </p:nvSpPr>
        <p:spPr>
          <a:xfrm rot="1632180">
            <a:off x="16623623" y="1689036"/>
            <a:ext cx="3780147" cy="5199536"/>
          </a:xfrm>
          <a:custGeom>
            <a:avLst/>
            <a:gdLst/>
            <a:ahLst/>
            <a:cxnLst/>
            <a:rect l="l" t="t" r="r" b="b"/>
            <a:pathLst>
              <a:path w="3780147" h="5199536">
                <a:moveTo>
                  <a:pt x="0" y="0"/>
                </a:moveTo>
                <a:lnTo>
                  <a:pt x="3780147" y="0"/>
                </a:lnTo>
                <a:lnTo>
                  <a:pt x="3780147" y="5199535"/>
                </a:lnTo>
                <a:lnTo>
                  <a:pt x="0" y="5199535"/>
                </a:lnTo>
                <a:lnTo>
                  <a:pt x="0" y="0"/>
                </a:lnTo>
                <a:close/>
              </a:path>
            </a:pathLst>
          </a:custGeom>
          <a:blipFill>
            <a:blip r:embed="rId6"/>
            <a:stretch>
              <a:fillRect l="-3901" r="-3901"/>
            </a:stretch>
          </a:blipFill>
        </p:spPr>
        <p:txBody>
          <a:bodyPr/>
          <a:lstStyle/>
          <a:p>
            <a:endParaRPr lang="en-US"/>
          </a:p>
        </p:txBody>
      </p:sp>
      <p:sp>
        <p:nvSpPr>
          <p:cNvPr id="7" name="Freeform 7"/>
          <p:cNvSpPr/>
          <p:nvPr/>
        </p:nvSpPr>
        <p:spPr>
          <a:xfrm rot="-5494974" flipH="1">
            <a:off x="13796815" y="8059782"/>
            <a:ext cx="6101966" cy="4454435"/>
          </a:xfrm>
          <a:custGeom>
            <a:avLst/>
            <a:gdLst/>
            <a:ahLst/>
            <a:cxnLst/>
            <a:rect l="l" t="t" r="r" b="b"/>
            <a:pathLst>
              <a:path w="6101966" h="4454435">
                <a:moveTo>
                  <a:pt x="6101966" y="0"/>
                </a:moveTo>
                <a:lnTo>
                  <a:pt x="0" y="0"/>
                </a:lnTo>
                <a:lnTo>
                  <a:pt x="0" y="4454436"/>
                </a:lnTo>
                <a:lnTo>
                  <a:pt x="6101966" y="4454436"/>
                </a:lnTo>
                <a:lnTo>
                  <a:pt x="6101966" y="0"/>
                </a:lnTo>
                <a:close/>
              </a:path>
            </a:pathLst>
          </a:custGeom>
          <a:blipFill>
            <a:blip r:embed="rId7"/>
            <a:stretch>
              <a:fillRect/>
            </a:stretch>
          </a:blipFill>
        </p:spPr>
        <p:txBody>
          <a:bodyPr/>
          <a:lstStyle/>
          <a:p>
            <a:endParaRPr lang="en-US"/>
          </a:p>
        </p:txBody>
      </p:sp>
      <p:sp>
        <p:nvSpPr>
          <p:cNvPr id="8" name="TextBox 8"/>
          <p:cNvSpPr txBox="1"/>
          <p:nvPr/>
        </p:nvSpPr>
        <p:spPr>
          <a:xfrm>
            <a:off x="2405793" y="3618230"/>
            <a:ext cx="7116728" cy="542925"/>
          </a:xfrm>
          <a:prstGeom prst="rect">
            <a:avLst/>
          </a:prstGeom>
        </p:spPr>
        <p:txBody>
          <a:bodyPr lIns="0" tIns="0" rIns="0" bIns="0" rtlCol="0" anchor="t">
            <a:spAutoFit/>
          </a:bodyPr>
          <a:lstStyle/>
          <a:p>
            <a:pPr algn="l">
              <a:lnSpc>
                <a:spcPts val="4320"/>
              </a:lnSpc>
            </a:pPr>
            <a:r>
              <a:rPr lang="en-US" sz="3600" b="1" spc="72">
                <a:solidFill>
                  <a:srgbClr val="2C2827"/>
                </a:solidFill>
                <a:latin typeface="Glacial Indifference Bold"/>
                <a:ea typeface="Glacial Indifference Bold"/>
                <a:cs typeface="Glacial Indifference Bold"/>
                <a:sym typeface="Glacial Indifference Bold"/>
              </a:rPr>
              <a:t>Epic Blog Posts</a:t>
            </a:r>
          </a:p>
        </p:txBody>
      </p:sp>
      <p:sp>
        <p:nvSpPr>
          <p:cNvPr id="9" name="TextBox 9"/>
          <p:cNvSpPr txBox="1"/>
          <p:nvPr/>
        </p:nvSpPr>
        <p:spPr>
          <a:xfrm>
            <a:off x="2405793" y="1875100"/>
            <a:ext cx="8844548" cy="821055"/>
          </a:xfrm>
          <a:prstGeom prst="rect">
            <a:avLst/>
          </a:prstGeom>
        </p:spPr>
        <p:txBody>
          <a:bodyPr lIns="0" tIns="0" rIns="0" bIns="0" rtlCol="0" anchor="t">
            <a:spAutoFit/>
          </a:bodyPr>
          <a:lstStyle/>
          <a:p>
            <a:pPr algn="l">
              <a:lnSpc>
                <a:spcPts val="6719"/>
              </a:lnSpc>
            </a:pPr>
            <a:r>
              <a:rPr lang="en-US" sz="4800">
                <a:solidFill>
                  <a:srgbClr val="2C2827"/>
                </a:solidFill>
                <a:latin typeface="Beth Ellen"/>
                <a:ea typeface="Beth Ellen"/>
                <a:cs typeface="Beth Ellen"/>
                <a:sym typeface="Beth Ellen"/>
              </a:rPr>
              <a:t>Engagement Strategies</a:t>
            </a:r>
          </a:p>
        </p:txBody>
      </p:sp>
      <p:sp>
        <p:nvSpPr>
          <p:cNvPr id="10" name="TextBox 10"/>
          <p:cNvSpPr txBox="1"/>
          <p:nvPr/>
        </p:nvSpPr>
        <p:spPr>
          <a:xfrm>
            <a:off x="1804713" y="4630260"/>
            <a:ext cx="8903896" cy="5033645"/>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Define your audience</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Craft catchy headlines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Hook your readers with a killer first paragraph</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Follow the three sentence rule</a:t>
            </a:r>
          </a:p>
          <a:p>
            <a:pPr marL="1381761" lvl="2" indent="-460587" algn="l">
              <a:lnSpc>
                <a:spcPts val="4480"/>
              </a:lnSpc>
              <a:buAutoNum type="alphaLcPeriod"/>
            </a:pPr>
            <a:r>
              <a:rPr lang="en-US" sz="3200">
                <a:solidFill>
                  <a:srgbClr val="2C2827"/>
                </a:solidFill>
                <a:latin typeface="Glacial Indifference"/>
                <a:ea typeface="Glacial Indifference"/>
                <a:cs typeface="Glacial Indifference"/>
                <a:sym typeface="Glacial Indifference"/>
              </a:rPr>
              <a:t>when writing keep your paragraphs no more then 3 sentences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Use images and graphs</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Keep things short and precise</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Don’t be afraid to write</a:t>
            </a:r>
          </a:p>
        </p:txBody>
      </p:sp>
    </p:spTree>
  </p:cSld>
  <p:clrMapOvr>
    <a:masterClrMapping/>
  </p:clrMapOvr>
  <p:transition>
    <p:cover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1879146" y="-1203708"/>
            <a:ext cx="12625727" cy="12908092"/>
          </a:xfrm>
          <a:custGeom>
            <a:avLst/>
            <a:gdLst/>
            <a:ahLst/>
            <a:cxnLst/>
            <a:rect l="l" t="t" r="r" b="b"/>
            <a:pathLst>
              <a:path w="12625727" h="12908092">
                <a:moveTo>
                  <a:pt x="0" y="0"/>
                </a:moveTo>
                <a:lnTo>
                  <a:pt x="12625727" y="0"/>
                </a:lnTo>
                <a:lnTo>
                  <a:pt x="12625727" y="12908092"/>
                </a:lnTo>
                <a:lnTo>
                  <a:pt x="0" y="12908092"/>
                </a:lnTo>
                <a:lnTo>
                  <a:pt x="0" y="0"/>
                </a:lnTo>
                <a:close/>
              </a:path>
            </a:pathLst>
          </a:custGeom>
          <a:blipFill>
            <a:blip r:embed="rId3"/>
            <a:stretch>
              <a:fillRect/>
            </a:stretch>
          </a:blipFill>
        </p:spPr>
        <p:txBody>
          <a:bodyPr/>
          <a:lstStyle/>
          <a:p>
            <a:endParaRPr lang="en-US"/>
          </a:p>
        </p:txBody>
      </p:sp>
      <p:sp>
        <p:nvSpPr>
          <p:cNvPr id="4" name="Freeform 4"/>
          <p:cNvSpPr/>
          <p:nvPr/>
        </p:nvSpPr>
        <p:spPr>
          <a:xfrm rot="618040">
            <a:off x="15373872" y="-6097987"/>
            <a:ext cx="4770522" cy="9788560"/>
          </a:xfrm>
          <a:custGeom>
            <a:avLst/>
            <a:gdLst/>
            <a:ahLst/>
            <a:cxnLst/>
            <a:rect l="l" t="t" r="r" b="b"/>
            <a:pathLst>
              <a:path w="4770522" h="9788560">
                <a:moveTo>
                  <a:pt x="0" y="0"/>
                </a:moveTo>
                <a:lnTo>
                  <a:pt x="4770522" y="0"/>
                </a:lnTo>
                <a:lnTo>
                  <a:pt x="4770522" y="9788559"/>
                </a:lnTo>
                <a:lnTo>
                  <a:pt x="0" y="9788559"/>
                </a:lnTo>
                <a:lnTo>
                  <a:pt x="0" y="0"/>
                </a:lnTo>
                <a:close/>
              </a:path>
            </a:pathLst>
          </a:custGeom>
          <a:blipFill>
            <a:blip r:embed="rId4"/>
            <a:stretch>
              <a:fillRect l="-257" r="-257"/>
            </a:stretch>
          </a:blipFill>
        </p:spPr>
        <p:txBody>
          <a:bodyPr/>
          <a:lstStyle/>
          <a:p>
            <a:endParaRPr lang="en-US"/>
          </a:p>
        </p:txBody>
      </p:sp>
      <p:sp>
        <p:nvSpPr>
          <p:cNvPr id="5" name="Freeform 5"/>
          <p:cNvSpPr/>
          <p:nvPr/>
        </p:nvSpPr>
        <p:spPr>
          <a:xfrm rot="-5484824">
            <a:off x="15359765" y="4367556"/>
            <a:ext cx="7636093" cy="6652946"/>
          </a:xfrm>
          <a:custGeom>
            <a:avLst/>
            <a:gdLst/>
            <a:ahLst/>
            <a:cxnLst/>
            <a:rect l="l" t="t" r="r" b="b"/>
            <a:pathLst>
              <a:path w="7636093" h="6652946">
                <a:moveTo>
                  <a:pt x="0" y="0"/>
                </a:moveTo>
                <a:lnTo>
                  <a:pt x="7636093" y="0"/>
                </a:lnTo>
                <a:lnTo>
                  <a:pt x="7636093" y="6652946"/>
                </a:lnTo>
                <a:lnTo>
                  <a:pt x="0" y="6652946"/>
                </a:lnTo>
                <a:lnTo>
                  <a:pt x="0" y="0"/>
                </a:lnTo>
                <a:close/>
              </a:path>
            </a:pathLst>
          </a:custGeom>
          <a:blipFill>
            <a:blip r:embed="rId5"/>
            <a:stretch>
              <a:fillRect/>
            </a:stretch>
          </a:blipFill>
        </p:spPr>
        <p:txBody>
          <a:bodyPr/>
          <a:lstStyle/>
          <a:p>
            <a:endParaRPr lang="en-US"/>
          </a:p>
        </p:txBody>
      </p:sp>
      <p:sp>
        <p:nvSpPr>
          <p:cNvPr id="6" name="Freeform 6"/>
          <p:cNvSpPr/>
          <p:nvPr/>
        </p:nvSpPr>
        <p:spPr>
          <a:xfrm rot="1632180">
            <a:off x="16623623" y="1689036"/>
            <a:ext cx="3780147" cy="5199536"/>
          </a:xfrm>
          <a:custGeom>
            <a:avLst/>
            <a:gdLst/>
            <a:ahLst/>
            <a:cxnLst/>
            <a:rect l="l" t="t" r="r" b="b"/>
            <a:pathLst>
              <a:path w="3780147" h="5199536">
                <a:moveTo>
                  <a:pt x="0" y="0"/>
                </a:moveTo>
                <a:lnTo>
                  <a:pt x="3780147" y="0"/>
                </a:lnTo>
                <a:lnTo>
                  <a:pt x="3780147" y="5199535"/>
                </a:lnTo>
                <a:lnTo>
                  <a:pt x="0" y="5199535"/>
                </a:lnTo>
                <a:lnTo>
                  <a:pt x="0" y="0"/>
                </a:lnTo>
                <a:close/>
              </a:path>
            </a:pathLst>
          </a:custGeom>
          <a:blipFill>
            <a:blip r:embed="rId6"/>
            <a:stretch>
              <a:fillRect l="-3901" r="-3901"/>
            </a:stretch>
          </a:blipFill>
        </p:spPr>
        <p:txBody>
          <a:bodyPr/>
          <a:lstStyle/>
          <a:p>
            <a:endParaRPr lang="en-US"/>
          </a:p>
        </p:txBody>
      </p:sp>
      <p:sp>
        <p:nvSpPr>
          <p:cNvPr id="7" name="Freeform 7"/>
          <p:cNvSpPr/>
          <p:nvPr/>
        </p:nvSpPr>
        <p:spPr>
          <a:xfrm rot="-5494974" flipH="1">
            <a:off x="13796815" y="8059782"/>
            <a:ext cx="6101966" cy="4454435"/>
          </a:xfrm>
          <a:custGeom>
            <a:avLst/>
            <a:gdLst/>
            <a:ahLst/>
            <a:cxnLst/>
            <a:rect l="l" t="t" r="r" b="b"/>
            <a:pathLst>
              <a:path w="6101966" h="4454435">
                <a:moveTo>
                  <a:pt x="6101966" y="0"/>
                </a:moveTo>
                <a:lnTo>
                  <a:pt x="0" y="0"/>
                </a:lnTo>
                <a:lnTo>
                  <a:pt x="0" y="4454436"/>
                </a:lnTo>
                <a:lnTo>
                  <a:pt x="6101966" y="4454436"/>
                </a:lnTo>
                <a:lnTo>
                  <a:pt x="6101966" y="0"/>
                </a:lnTo>
                <a:close/>
              </a:path>
            </a:pathLst>
          </a:custGeom>
          <a:blipFill>
            <a:blip r:embed="rId7"/>
            <a:stretch>
              <a:fillRect/>
            </a:stretch>
          </a:blipFill>
        </p:spPr>
        <p:txBody>
          <a:bodyPr/>
          <a:lstStyle/>
          <a:p>
            <a:endParaRPr lang="en-US"/>
          </a:p>
        </p:txBody>
      </p:sp>
      <p:sp>
        <p:nvSpPr>
          <p:cNvPr id="8" name="TextBox 8"/>
          <p:cNvSpPr txBox="1"/>
          <p:nvPr/>
        </p:nvSpPr>
        <p:spPr>
          <a:xfrm>
            <a:off x="2405793" y="3618230"/>
            <a:ext cx="7116728" cy="542925"/>
          </a:xfrm>
          <a:prstGeom prst="rect">
            <a:avLst/>
          </a:prstGeom>
        </p:spPr>
        <p:txBody>
          <a:bodyPr lIns="0" tIns="0" rIns="0" bIns="0" rtlCol="0" anchor="t">
            <a:spAutoFit/>
          </a:bodyPr>
          <a:lstStyle/>
          <a:p>
            <a:pPr algn="l">
              <a:lnSpc>
                <a:spcPts val="4320"/>
              </a:lnSpc>
            </a:pPr>
            <a:r>
              <a:rPr lang="en-US" sz="3600" b="1" spc="72">
                <a:solidFill>
                  <a:srgbClr val="2C2827"/>
                </a:solidFill>
                <a:latin typeface="Glacial Indifference Bold"/>
                <a:ea typeface="Glacial Indifference Bold"/>
                <a:cs typeface="Glacial Indifference Bold"/>
                <a:sym typeface="Glacial Indifference Bold"/>
              </a:rPr>
              <a:t>Podcast Strategies</a:t>
            </a:r>
          </a:p>
        </p:txBody>
      </p:sp>
      <p:sp>
        <p:nvSpPr>
          <p:cNvPr id="9" name="TextBox 9"/>
          <p:cNvSpPr txBox="1"/>
          <p:nvPr/>
        </p:nvSpPr>
        <p:spPr>
          <a:xfrm>
            <a:off x="2405793" y="1875100"/>
            <a:ext cx="8844548" cy="821055"/>
          </a:xfrm>
          <a:prstGeom prst="rect">
            <a:avLst/>
          </a:prstGeom>
        </p:spPr>
        <p:txBody>
          <a:bodyPr lIns="0" tIns="0" rIns="0" bIns="0" rtlCol="0" anchor="t">
            <a:spAutoFit/>
          </a:bodyPr>
          <a:lstStyle/>
          <a:p>
            <a:pPr algn="l">
              <a:lnSpc>
                <a:spcPts val="6719"/>
              </a:lnSpc>
            </a:pPr>
            <a:r>
              <a:rPr lang="en-US" sz="4800">
                <a:solidFill>
                  <a:srgbClr val="2C2827"/>
                </a:solidFill>
                <a:latin typeface="Beth Ellen"/>
                <a:ea typeface="Beth Ellen"/>
                <a:cs typeface="Beth Ellen"/>
                <a:sym typeface="Beth Ellen"/>
              </a:rPr>
              <a:t>Engagement Strategies</a:t>
            </a:r>
          </a:p>
        </p:txBody>
      </p:sp>
      <p:sp>
        <p:nvSpPr>
          <p:cNvPr id="10" name="TextBox 10"/>
          <p:cNvSpPr txBox="1"/>
          <p:nvPr/>
        </p:nvSpPr>
        <p:spPr>
          <a:xfrm>
            <a:off x="2405793" y="4968930"/>
            <a:ext cx="8903896" cy="2785745"/>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Craft a unique concept</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Make it personal</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Lean on story structure</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Lead with a memorable opening</a:t>
            </a:r>
          </a:p>
          <a:p>
            <a:pPr marL="690881" lvl="1" indent="-345440" algn="l">
              <a:lnSpc>
                <a:spcPts val="4480"/>
              </a:lnSpc>
              <a:buAutoNum type="arabicPeriod"/>
            </a:pPr>
            <a:r>
              <a:rPr lang="en-US" sz="3200">
                <a:solidFill>
                  <a:srgbClr val="2C2827"/>
                </a:solidFill>
                <a:latin typeface="Glacial Indifference"/>
                <a:ea typeface="Glacial Indifference"/>
                <a:cs typeface="Glacial Indifference"/>
                <a:sym typeface="Glacial Indifference"/>
              </a:rPr>
              <a:t>Ask questions that elicit emotional responses</a:t>
            </a:r>
          </a:p>
        </p:txBody>
      </p:sp>
    </p:spTree>
  </p:cSld>
  <p:clrMapOvr>
    <a:masterClrMapping/>
  </p:clrMapOvr>
  <p:transition>
    <p:cover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775675" y="-2350751"/>
            <a:ext cx="20774401" cy="9574511"/>
          </a:xfrm>
          <a:custGeom>
            <a:avLst/>
            <a:gdLst/>
            <a:ahLst/>
            <a:cxnLst/>
            <a:rect l="l" t="t" r="r" b="b"/>
            <a:pathLst>
              <a:path w="20774401" h="9574511">
                <a:moveTo>
                  <a:pt x="0" y="0"/>
                </a:moveTo>
                <a:lnTo>
                  <a:pt x="20774401" y="0"/>
                </a:lnTo>
                <a:lnTo>
                  <a:pt x="20774401" y="9574511"/>
                </a:lnTo>
                <a:lnTo>
                  <a:pt x="0" y="9574511"/>
                </a:lnTo>
                <a:lnTo>
                  <a:pt x="0" y="0"/>
                </a:lnTo>
                <a:close/>
              </a:path>
            </a:pathLst>
          </a:custGeom>
          <a:blipFill>
            <a:blip r:embed="rId3">
              <a:alphaModFix amt="60000"/>
            </a:blip>
            <a:stretch>
              <a:fillRect t="-121828"/>
            </a:stretch>
          </a:blipFill>
        </p:spPr>
        <p:txBody>
          <a:bodyPr/>
          <a:lstStyle/>
          <a:p>
            <a:endParaRPr lang="en-US"/>
          </a:p>
        </p:txBody>
      </p:sp>
      <p:sp>
        <p:nvSpPr>
          <p:cNvPr id="4" name="Freeform 4"/>
          <p:cNvSpPr/>
          <p:nvPr/>
        </p:nvSpPr>
        <p:spPr>
          <a:xfrm rot="-10179309">
            <a:off x="6455475" y="-2108341"/>
            <a:ext cx="4726786" cy="4726786"/>
          </a:xfrm>
          <a:custGeom>
            <a:avLst/>
            <a:gdLst/>
            <a:ahLst/>
            <a:cxnLst/>
            <a:rect l="l" t="t" r="r" b="b"/>
            <a:pathLst>
              <a:path w="4726786" h="4726786">
                <a:moveTo>
                  <a:pt x="0" y="0"/>
                </a:moveTo>
                <a:lnTo>
                  <a:pt x="4726786" y="0"/>
                </a:lnTo>
                <a:lnTo>
                  <a:pt x="4726786" y="4726787"/>
                </a:lnTo>
                <a:lnTo>
                  <a:pt x="0" y="4726787"/>
                </a:lnTo>
                <a:lnTo>
                  <a:pt x="0" y="0"/>
                </a:lnTo>
                <a:close/>
              </a:path>
            </a:pathLst>
          </a:custGeom>
          <a:blipFill>
            <a:blip r:embed="rId4"/>
            <a:stretch>
              <a:fillRect t="-34048" b="34048"/>
            </a:stretch>
          </a:blipFill>
        </p:spPr>
        <p:txBody>
          <a:bodyPr/>
          <a:lstStyle/>
          <a:p>
            <a:endParaRPr lang="en-US"/>
          </a:p>
        </p:txBody>
      </p:sp>
      <p:sp>
        <p:nvSpPr>
          <p:cNvPr id="5" name="Freeform 5"/>
          <p:cNvSpPr/>
          <p:nvPr/>
        </p:nvSpPr>
        <p:spPr>
          <a:xfrm rot="-10095476">
            <a:off x="13789716" y="-2364244"/>
            <a:ext cx="5005979" cy="5005979"/>
          </a:xfrm>
          <a:custGeom>
            <a:avLst/>
            <a:gdLst/>
            <a:ahLst/>
            <a:cxnLst/>
            <a:rect l="l" t="t" r="r" b="b"/>
            <a:pathLst>
              <a:path w="5005979" h="5005979">
                <a:moveTo>
                  <a:pt x="0" y="0"/>
                </a:moveTo>
                <a:lnTo>
                  <a:pt x="5005979" y="0"/>
                </a:lnTo>
                <a:lnTo>
                  <a:pt x="5005979" y="5005979"/>
                </a:lnTo>
                <a:lnTo>
                  <a:pt x="0" y="5005979"/>
                </a:lnTo>
                <a:lnTo>
                  <a:pt x="0" y="0"/>
                </a:lnTo>
                <a:close/>
              </a:path>
            </a:pathLst>
          </a:custGeom>
          <a:blipFill>
            <a:blip r:embed="rId5"/>
            <a:stretch>
              <a:fillRect t="-40250" b="40250"/>
            </a:stretch>
          </a:blipFill>
        </p:spPr>
        <p:txBody>
          <a:bodyPr/>
          <a:lstStyle/>
          <a:p>
            <a:endParaRPr lang="en-US"/>
          </a:p>
        </p:txBody>
      </p:sp>
      <p:sp>
        <p:nvSpPr>
          <p:cNvPr id="6" name="Freeform 6"/>
          <p:cNvSpPr/>
          <p:nvPr/>
        </p:nvSpPr>
        <p:spPr>
          <a:xfrm rot="9686266">
            <a:off x="-492588" y="-2701671"/>
            <a:ext cx="5035578" cy="5035578"/>
          </a:xfrm>
          <a:custGeom>
            <a:avLst/>
            <a:gdLst/>
            <a:ahLst/>
            <a:cxnLst/>
            <a:rect l="l" t="t" r="r" b="b"/>
            <a:pathLst>
              <a:path w="5035578" h="5035578">
                <a:moveTo>
                  <a:pt x="0" y="0"/>
                </a:moveTo>
                <a:lnTo>
                  <a:pt x="5035578" y="0"/>
                </a:lnTo>
                <a:lnTo>
                  <a:pt x="5035578" y="5035579"/>
                </a:lnTo>
                <a:lnTo>
                  <a:pt x="0" y="5035579"/>
                </a:lnTo>
                <a:lnTo>
                  <a:pt x="0" y="0"/>
                </a:lnTo>
                <a:close/>
              </a:path>
            </a:pathLst>
          </a:custGeom>
          <a:blipFill>
            <a:blip r:embed="rId6"/>
            <a:stretch>
              <a:fillRect/>
            </a:stretch>
          </a:blipFill>
        </p:spPr>
        <p:txBody>
          <a:bodyPr/>
          <a:lstStyle/>
          <a:p>
            <a:endParaRPr lang="en-US"/>
          </a:p>
        </p:txBody>
      </p:sp>
      <p:sp>
        <p:nvSpPr>
          <p:cNvPr id="7" name="Freeform 7"/>
          <p:cNvSpPr/>
          <p:nvPr/>
        </p:nvSpPr>
        <p:spPr>
          <a:xfrm rot="-172324">
            <a:off x="3829456" y="-1231714"/>
            <a:ext cx="4036266" cy="3970677"/>
          </a:xfrm>
          <a:custGeom>
            <a:avLst/>
            <a:gdLst/>
            <a:ahLst/>
            <a:cxnLst/>
            <a:rect l="l" t="t" r="r" b="b"/>
            <a:pathLst>
              <a:path w="4036266" h="3970677">
                <a:moveTo>
                  <a:pt x="0" y="0"/>
                </a:moveTo>
                <a:lnTo>
                  <a:pt x="4036266" y="0"/>
                </a:lnTo>
                <a:lnTo>
                  <a:pt x="4036266" y="3970677"/>
                </a:lnTo>
                <a:lnTo>
                  <a:pt x="0" y="3970677"/>
                </a:lnTo>
                <a:lnTo>
                  <a:pt x="0" y="0"/>
                </a:lnTo>
                <a:close/>
              </a:path>
            </a:pathLst>
          </a:custGeom>
          <a:blipFill>
            <a:blip r:embed="rId7"/>
            <a:stretch>
              <a:fillRect/>
            </a:stretch>
          </a:blipFill>
        </p:spPr>
        <p:txBody>
          <a:bodyPr/>
          <a:lstStyle/>
          <a:p>
            <a:endParaRPr lang="en-US"/>
          </a:p>
        </p:txBody>
      </p:sp>
      <p:sp>
        <p:nvSpPr>
          <p:cNvPr id="8" name="Freeform 8"/>
          <p:cNvSpPr/>
          <p:nvPr/>
        </p:nvSpPr>
        <p:spPr>
          <a:xfrm rot="-10800000">
            <a:off x="10293929" y="-406924"/>
            <a:ext cx="4152859" cy="3095255"/>
          </a:xfrm>
          <a:custGeom>
            <a:avLst/>
            <a:gdLst/>
            <a:ahLst/>
            <a:cxnLst/>
            <a:rect l="l" t="t" r="r" b="b"/>
            <a:pathLst>
              <a:path w="4152859" h="3095255">
                <a:moveTo>
                  <a:pt x="0" y="0"/>
                </a:moveTo>
                <a:lnTo>
                  <a:pt x="4152859" y="0"/>
                </a:lnTo>
                <a:lnTo>
                  <a:pt x="4152859" y="3095255"/>
                </a:lnTo>
                <a:lnTo>
                  <a:pt x="0" y="3095255"/>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4909057" y="3098731"/>
            <a:ext cx="8744666" cy="723900"/>
          </a:xfrm>
          <a:prstGeom prst="rect">
            <a:avLst/>
          </a:prstGeom>
        </p:spPr>
        <p:txBody>
          <a:bodyPr lIns="0" tIns="0" rIns="0" bIns="0" rtlCol="0" anchor="t">
            <a:spAutoFit/>
          </a:bodyPr>
          <a:lstStyle/>
          <a:p>
            <a:pPr algn="ctr">
              <a:lnSpc>
                <a:spcPts val="5759"/>
              </a:lnSpc>
            </a:pPr>
            <a:r>
              <a:rPr lang="en-US" sz="4800" spc="192">
                <a:solidFill>
                  <a:srgbClr val="2C2827"/>
                </a:solidFill>
                <a:latin typeface="Beth Ellen"/>
                <a:ea typeface="Beth Ellen"/>
                <a:cs typeface="Beth Ellen"/>
                <a:sym typeface="Beth Ellen"/>
              </a:rPr>
              <a:t>Nike commercial</a:t>
            </a:r>
          </a:p>
        </p:txBody>
      </p:sp>
      <p:sp>
        <p:nvSpPr>
          <p:cNvPr id="10" name="TextBox 10"/>
          <p:cNvSpPr txBox="1"/>
          <p:nvPr/>
        </p:nvSpPr>
        <p:spPr>
          <a:xfrm>
            <a:off x="5847589" y="4506167"/>
            <a:ext cx="6801975" cy="485775"/>
          </a:xfrm>
          <a:prstGeom prst="rect">
            <a:avLst/>
          </a:prstGeom>
        </p:spPr>
        <p:txBody>
          <a:bodyPr lIns="0" tIns="0" rIns="0" bIns="0" rtlCol="0" anchor="t">
            <a:spAutoFit/>
          </a:bodyPr>
          <a:lstStyle/>
          <a:p>
            <a:pPr algn="ctr">
              <a:lnSpc>
                <a:spcPts val="3840"/>
              </a:lnSpc>
            </a:pPr>
            <a:r>
              <a:rPr lang="en-US" sz="3200" b="1" spc="64">
                <a:solidFill>
                  <a:srgbClr val="181412"/>
                </a:solidFill>
                <a:latin typeface="Glacial Indifference Bold"/>
                <a:ea typeface="Glacial Indifference Bold"/>
                <a:cs typeface="Glacial Indifference Bold"/>
                <a:sym typeface="Glacial Indifference Bold"/>
              </a:rPr>
              <a:t>Strategies Used</a:t>
            </a:r>
          </a:p>
        </p:txBody>
      </p:sp>
      <p:sp>
        <p:nvSpPr>
          <p:cNvPr id="11" name="TextBox 11"/>
          <p:cNvSpPr txBox="1"/>
          <p:nvPr/>
        </p:nvSpPr>
        <p:spPr>
          <a:xfrm>
            <a:off x="5847589" y="5191967"/>
            <a:ext cx="4916441" cy="3768090"/>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spark curiosity</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be controversial</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leverage fomo</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tell a story</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be relatable</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be authentic</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use visuals</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use social proof</a:t>
            </a:r>
          </a:p>
          <a:p>
            <a:pPr marL="518160" lvl="1" indent="-259080" algn="l">
              <a:lnSpc>
                <a:spcPts val="3359"/>
              </a:lnSpc>
              <a:buFont typeface="Arial"/>
              <a:buChar char="•"/>
            </a:pPr>
            <a:r>
              <a:rPr lang="en-US" sz="2400">
                <a:solidFill>
                  <a:srgbClr val="000000"/>
                </a:solidFill>
                <a:latin typeface="Glacial Indifference"/>
                <a:ea typeface="Glacial Indifference"/>
                <a:cs typeface="Glacial Indifference"/>
                <a:sym typeface="Glacial Indifference"/>
              </a:rPr>
              <a:t>speak to their emotions</a:t>
            </a:r>
          </a:p>
        </p:txBody>
      </p:sp>
    </p:spTree>
  </p:cSld>
  <p:clrMapOvr>
    <a:masterClrMapping/>
  </p:clrMapOvr>
  <p:transition>
    <p:cover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596</Words>
  <Application>Microsoft Macintosh PowerPoint</Application>
  <PresentationFormat>Custom</PresentationFormat>
  <Paragraphs>115</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Glacial Indifference Bold</vt:lpstr>
      <vt:lpstr>Glacial Indifference Italics</vt:lpstr>
      <vt:lpstr>Beth Ellen</vt:lpstr>
      <vt:lpstr>Glacial Indifference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Handcrafted Literature Creative Education Presentation</dc:title>
  <cp:lastModifiedBy>Megan VanderMeer</cp:lastModifiedBy>
  <cp:revision>2</cp:revision>
  <dcterms:created xsi:type="dcterms:W3CDTF">2006-08-16T00:00:00Z</dcterms:created>
  <dcterms:modified xsi:type="dcterms:W3CDTF">2024-09-14T20:40:28Z</dcterms:modified>
  <dc:identifier>DAGQsqj_d4c</dc:identifier>
</cp:coreProperties>
</file>